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541" r:id="rId3"/>
    <p:sldId id="540" r:id="rId4"/>
    <p:sldId id="539" r:id="rId5"/>
    <p:sldId id="53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A5E2"/>
    <a:srgbClr val="657C91"/>
    <a:srgbClr val="404040"/>
    <a:srgbClr val="ED1A3B"/>
    <a:srgbClr val="2240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155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6CDBB3-7CF3-4EB8-9378-713E954167A4}" type="datetimeFigureOut">
              <a:rPr lang="en-ZW" smtClean="0"/>
              <a:t>6/3/2019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288662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CDBB3-7CF3-4EB8-9378-713E954167A4}" type="datetimeFigureOut">
              <a:rPr lang="en-ZW" smtClean="0"/>
              <a:t>6/3/2019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306384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CDBB3-7CF3-4EB8-9378-713E954167A4}" type="datetimeFigureOut">
              <a:rPr lang="en-ZW" smtClean="0"/>
              <a:t>6/3/2019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944074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grpSp>
        <p:nvGrpSpPr>
          <p:cNvPr id="76" name="Group 168"/>
          <p:cNvGrpSpPr>
            <a:grpSpLocks noChangeAspect="1"/>
          </p:cNvGrpSpPr>
          <p:nvPr userDrawn="1"/>
        </p:nvGrpSpPr>
        <p:grpSpPr bwMode="auto">
          <a:xfrm>
            <a:off x="5328621" y="8886934"/>
            <a:ext cx="881187" cy="349214"/>
            <a:chOff x="2028" y="1864"/>
            <a:chExt cx="2679" cy="1030"/>
          </a:xfrm>
        </p:grpSpPr>
        <p:sp>
          <p:nvSpPr>
            <p:cNvPr id="77" name="AutoShape 169"/>
            <p:cNvSpPr>
              <a:spLocks noChangeAspect="1" noChangeArrowheads="1" noTextEdit="1"/>
            </p:cNvSpPr>
            <p:nvPr/>
          </p:nvSpPr>
          <p:spPr bwMode="auto">
            <a:xfrm>
              <a:off x="2028" y="1866"/>
              <a:ext cx="2679" cy="1028"/>
            </a:xfrm>
            <a:prstGeom prst="rect">
              <a:avLst/>
            </a:prstGeom>
            <a:noFill/>
            <a:ln w="9525">
              <a:noFill/>
              <a:miter lim="800000"/>
              <a:headEnd/>
              <a:tailEnd/>
            </a:ln>
          </p:spPr>
          <p:txBody>
            <a:bodyPr/>
            <a:lstStyle/>
            <a:p>
              <a:endParaRPr lang="en-GB" sz="1633" dirty="0"/>
            </a:p>
          </p:txBody>
        </p:sp>
        <p:sp>
          <p:nvSpPr>
            <p:cNvPr id="78" name="Freeform 170"/>
            <p:cNvSpPr>
              <a:spLocks noEditPoints="1"/>
            </p:cNvSpPr>
            <p:nvPr/>
          </p:nvSpPr>
          <p:spPr bwMode="auto">
            <a:xfrm>
              <a:off x="2352" y="1873"/>
              <a:ext cx="666" cy="775"/>
            </a:xfrm>
            <a:custGeom>
              <a:avLst/>
              <a:gdLst>
                <a:gd name="T0" fmla="*/ 184 w 282"/>
                <a:gd name="T1" fmla="*/ 418 h 328"/>
                <a:gd name="T2" fmla="*/ 279 w 282"/>
                <a:gd name="T3" fmla="*/ 418 h 328"/>
                <a:gd name="T4" fmla="*/ 510 w 282"/>
                <a:gd name="T5" fmla="*/ 541 h 328"/>
                <a:gd name="T6" fmla="*/ 347 w 282"/>
                <a:gd name="T7" fmla="*/ 654 h 328"/>
                <a:gd name="T8" fmla="*/ 198 w 282"/>
                <a:gd name="T9" fmla="*/ 654 h 328"/>
                <a:gd name="T10" fmla="*/ 28 w 282"/>
                <a:gd name="T11" fmla="*/ 775 h 328"/>
                <a:gd name="T12" fmla="*/ 28 w 282"/>
                <a:gd name="T13" fmla="*/ 775 h 328"/>
                <a:gd name="T14" fmla="*/ 347 w 282"/>
                <a:gd name="T15" fmla="*/ 775 h 328"/>
                <a:gd name="T16" fmla="*/ 666 w 282"/>
                <a:gd name="T17" fmla="*/ 546 h 328"/>
                <a:gd name="T18" fmla="*/ 451 w 282"/>
                <a:gd name="T19" fmla="*/ 352 h 328"/>
                <a:gd name="T20" fmla="*/ 605 w 282"/>
                <a:gd name="T21" fmla="*/ 184 h 328"/>
                <a:gd name="T22" fmla="*/ 394 w 282"/>
                <a:gd name="T23" fmla="*/ 0 h 328"/>
                <a:gd name="T24" fmla="*/ 71 w 282"/>
                <a:gd name="T25" fmla="*/ 0 h 328"/>
                <a:gd name="T26" fmla="*/ 0 w 282"/>
                <a:gd name="T27" fmla="*/ 0 h 328"/>
                <a:gd name="T28" fmla="*/ 28 w 282"/>
                <a:gd name="T29" fmla="*/ 64 h 328"/>
                <a:gd name="T30" fmla="*/ 28 w 282"/>
                <a:gd name="T31" fmla="*/ 718 h 328"/>
                <a:gd name="T32" fmla="*/ 184 w 282"/>
                <a:gd name="T33" fmla="*/ 610 h 328"/>
                <a:gd name="T34" fmla="*/ 184 w 282"/>
                <a:gd name="T35" fmla="*/ 418 h 328"/>
                <a:gd name="T36" fmla="*/ 184 w 282"/>
                <a:gd name="T37" fmla="*/ 121 h 328"/>
                <a:gd name="T38" fmla="*/ 347 w 282"/>
                <a:gd name="T39" fmla="*/ 121 h 328"/>
                <a:gd name="T40" fmla="*/ 451 w 282"/>
                <a:gd name="T41" fmla="*/ 208 h 328"/>
                <a:gd name="T42" fmla="*/ 309 w 282"/>
                <a:gd name="T43" fmla="*/ 314 h 328"/>
                <a:gd name="T44" fmla="*/ 184 w 282"/>
                <a:gd name="T45" fmla="*/ 314 h 328"/>
                <a:gd name="T46" fmla="*/ 184 w 282"/>
                <a:gd name="T47" fmla="*/ 121 h 3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2"/>
                <a:gd name="T73" fmla="*/ 0 h 328"/>
                <a:gd name="T74" fmla="*/ 282 w 282"/>
                <a:gd name="T75" fmla="*/ 328 h 3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2" h="328">
                  <a:moveTo>
                    <a:pt x="78" y="177"/>
                  </a:moveTo>
                  <a:cubicBezTo>
                    <a:pt x="118" y="177"/>
                    <a:pt x="118" y="177"/>
                    <a:pt x="118" y="177"/>
                  </a:cubicBezTo>
                  <a:cubicBezTo>
                    <a:pt x="182" y="177"/>
                    <a:pt x="216" y="191"/>
                    <a:pt x="216" y="229"/>
                  </a:cubicBezTo>
                  <a:cubicBezTo>
                    <a:pt x="216" y="263"/>
                    <a:pt x="189" y="277"/>
                    <a:pt x="147" y="277"/>
                  </a:cubicBezTo>
                  <a:cubicBezTo>
                    <a:pt x="137" y="277"/>
                    <a:pt x="99" y="277"/>
                    <a:pt x="84" y="277"/>
                  </a:cubicBezTo>
                  <a:cubicBezTo>
                    <a:pt x="12" y="328"/>
                    <a:pt x="12" y="328"/>
                    <a:pt x="12" y="328"/>
                  </a:cubicBezTo>
                  <a:cubicBezTo>
                    <a:pt x="12" y="328"/>
                    <a:pt x="12" y="328"/>
                    <a:pt x="12" y="328"/>
                  </a:cubicBezTo>
                  <a:cubicBezTo>
                    <a:pt x="147" y="328"/>
                    <a:pt x="147" y="328"/>
                    <a:pt x="147" y="328"/>
                  </a:cubicBezTo>
                  <a:cubicBezTo>
                    <a:pt x="228" y="328"/>
                    <a:pt x="282" y="298"/>
                    <a:pt x="282" y="231"/>
                  </a:cubicBezTo>
                  <a:cubicBezTo>
                    <a:pt x="282" y="172"/>
                    <a:pt x="234" y="149"/>
                    <a:pt x="191" y="149"/>
                  </a:cubicBezTo>
                  <a:cubicBezTo>
                    <a:pt x="221" y="149"/>
                    <a:pt x="256" y="123"/>
                    <a:pt x="256" y="78"/>
                  </a:cubicBezTo>
                  <a:cubicBezTo>
                    <a:pt x="256" y="32"/>
                    <a:pt x="215" y="0"/>
                    <a:pt x="167" y="0"/>
                  </a:cubicBezTo>
                  <a:cubicBezTo>
                    <a:pt x="30" y="0"/>
                    <a:pt x="30" y="0"/>
                    <a:pt x="30" y="0"/>
                  </a:cubicBezTo>
                  <a:cubicBezTo>
                    <a:pt x="0" y="0"/>
                    <a:pt x="0" y="0"/>
                    <a:pt x="0" y="0"/>
                  </a:cubicBezTo>
                  <a:cubicBezTo>
                    <a:pt x="12" y="27"/>
                    <a:pt x="12" y="27"/>
                    <a:pt x="12" y="27"/>
                  </a:cubicBezTo>
                  <a:cubicBezTo>
                    <a:pt x="12" y="304"/>
                    <a:pt x="12" y="304"/>
                    <a:pt x="12" y="304"/>
                  </a:cubicBezTo>
                  <a:cubicBezTo>
                    <a:pt x="78" y="258"/>
                    <a:pt x="78" y="258"/>
                    <a:pt x="78" y="258"/>
                  </a:cubicBezTo>
                  <a:lnTo>
                    <a:pt x="78" y="177"/>
                  </a:lnTo>
                  <a:close/>
                  <a:moveTo>
                    <a:pt x="78" y="51"/>
                  </a:moveTo>
                  <a:cubicBezTo>
                    <a:pt x="147" y="51"/>
                    <a:pt x="147" y="51"/>
                    <a:pt x="147" y="51"/>
                  </a:cubicBezTo>
                  <a:cubicBezTo>
                    <a:pt x="166" y="51"/>
                    <a:pt x="191" y="55"/>
                    <a:pt x="191" y="88"/>
                  </a:cubicBezTo>
                  <a:cubicBezTo>
                    <a:pt x="191" y="120"/>
                    <a:pt x="156" y="133"/>
                    <a:pt x="131" y="133"/>
                  </a:cubicBezTo>
                  <a:cubicBezTo>
                    <a:pt x="78" y="133"/>
                    <a:pt x="78" y="133"/>
                    <a:pt x="78" y="133"/>
                  </a:cubicBezTo>
                  <a:lnTo>
                    <a:pt x="78" y="51"/>
                  </a:lnTo>
                  <a:close/>
                </a:path>
              </a:pathLst>
            </a:custGeom>
            <a:solidFill>
              <a:srgbClr val="22409A"/>
            </a:solidFill>
            <a:ln w="9525">
              <a:noFill/>
              <a:round/>
              <a:headEnd/>
              <a:tailEnd/>
            </a:ln>
          </p:spPr>
          <p:txBody>
            <a:bodyPr/>
            <a:lstStyle/>
            <a:p>
              <a:endParaRPr lang="en-GB" sz="1633" dirty="0"/>
            </a:p>
          </p:txBody>
        </p:sp>
        <p:sp>
          <p:nvSpPr>
            <p:cNvPr id="79" name="Freeform 171"/>
            <p:cNvSpPr>
              <a:spLocks/>
            </p:cNvSpPr>
            <p:nvPr/>
          </p:nvSpPr>
          <p:spPr bwMode="auto">
            <a:xfrm>
              <a:off x="3091" y="1873"/>
              <a:ext cx="721" cy="775"/>
            </a:xfrm>
            <a:custGeom>
              <a:avLst/>
              <a:gdLst>
                <a:gd name="T0" fmla="*/ 184 w 305"/>
                <a:gd name="T1" fmla="*/ 121 h 328"/>
                <a:gd name="T2" fmla="*/ 291 w 305"/>
                <a:gd name="T3" fmla="*/ 121 h 328"/>
                <a:gd name="T4" fmla="*/ 558 w 305"/>
                <a:gd name="T5" fmla="*/ 388 h 328"/>
                <a:gd name="T6" fmla="*/ 291 w 305"/>
                <a:gd name="T7" fmla="*/ 654 h 328"/>
                <a:gd name="T8" fmla="*/ 199 w 305"/>
                <a:gd name="T9" fmla="*/ 654 h 328"/>
                <a:gd name="T10" fmla="*/ 28 w 305"/>
                <a:gd name="T11" fmla="*/ 775 h 328"/>
                <a:gd name="T12" fmla="*/ 28 w 305"/>
                <a:gd name="T13" fmla="*/ 775 h 328"/>
                <a:gd name="T14" fmla="*/ 336 w 305"/>
                <a:gd name="T15" fmla="*/ 775 h 328"/>
                <a:gd name="T16" fmla="*/ 721 w 305"/>
                <a:gd name="T17" fmla="*/ 388 h 328"/>
                <a:gd name="T18" fmla="*/ 336 w 305"/>
                <a:gd name="T19" fmla="*/ 0 h 328"/>
                <a:gd name="T20" fmla="*/ 0 w 305"/>
                <a:gd name="T21" fmla="*/ 0 h 328"/>
                <a:gd name="T22" fmla="*/ 28 w 305"/>
                <a:gd name="T23" fmla="*/ 64 h 328"/>
                <a:gd name="T24" fmla="*/ 28 w 305"/>
                <a:gd name="T25" fmla="*/ 718 h 328"/>
                <a:gd name="T26" fmla="*/ 184 w 305"/>
                <a:gd name="T27" fmla="*/ 610 h 328"/>
                <a:gd name="T28" fmla="*/ 184 w 305"/>
                <a:gd name="T29" fmla="*/ 121 h 3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5"/>
                <a:gd name="T46" fmla="*/ 0 h 328"/>
                <a:gd name="T47" fmla="*/ 305 w 305"/>
                <a:gd name="T48" fmla="*/ 328 h 3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5" h="328">
                  <a:moveTo>
                    <a:pt x="78" y="51"/>
                  </a:moveTo>
                  <a:cubicBezTo>
                    <a:pt x="123" y="51"/>
                    <a:pt x="123" y="51"/>
                    <a:pt x="123" y="51"/>
                  </a:cubicBezTo>
                  <a:cubicBezTo>
                    <a:pt x="142" y="51"/>
                    <a:pt x="236" y="55"/>
                    <a:pt x="236" y="164"/>
                  </a:cubicBezTo>
                  <a:cubicBezTo>
                    <a:pt x="236" y="288"/>
                    <a:pt x="123" y="277"/>
                    <a:pt x="123" y="277"/>
                  </a:cubicBezTo>
                  <a:cubicBezTo>
                    <a:pt x="84" y="277"/>
                    <a:pt x="84" y="277"/>
                    <a:pt x="84" y="277"/>
                  </a:cubicBezTo>
                  <a:cubicBezTo>
                    <a:pt x="12" y="328"/>
                    <a:pt x="12" y="328"/>
                    <a:pt x="12" y="328"/>
                  </a:cubicBezTo>
                  <a:cubicBezTo>
                    <a:pt x="12" y="328"/>
                    <a:pt x="12" y="328"/>
                    <a:pt x="12" y="328"/>
                  </a:cubicBezTo>
                  <a:cubicBezTo>
                    <a:pt x="142" y="328"/>
                    <a:pt x="142" y="328"/>
                    <a:pt x="142" y="328"/>
                  </a:cubicBezTo>
                  <a:cubicBezTo>
                    <a:pt x="222" y="328"/>
                    <a:pt x="305" y="278"/>
                    <a:pt x="305" y="164"/>
                  </a:cubicBezTo>
                  <a:cubicBezTo>
                    <a:pt x="305" y="63"/>
                    <a:pt x="233" y="0"/>
                    <a:pt x="142" y="0"/>
                  </a:cubicBezTo>
                  <a:cubicBezTo>
                    <a:pt x="0" y="0"/>
                    <a:pt x="0" y="0"/>
                    <a:pt x="0" y="0"/>
                  </a:cubicBezTo>
                  <a:cubicBezTo>
                    <a:pt x="12" y="27"/>
                    <a:pt x="12" y="27"/>
                    <a:pt x="12" y="27"/>
                  </a:cubicBezTo>
                  <a:cubicBezTo>
                    <a:pt x="12" y="304"/>
                    <a:pt x="12" y="304"/>
                    <a:pt x="12" y="304"/>
                  </a:cubicBezTo>
                  <a:cubicBezTo>
                    <a:pt x="78" y="258"/>
                    <a:pt x="78" y="258"/>
                    <a:pt x="78" y="258"/>
                  </a:cubicBezTo>
                  <a:lnTo>
                    <a:pt x="78" y="51"/>
                  </a:lnTo>
                  <a:close/>
                </a:path>
              </a:pathLst>
            </a:custGeom>
            <a:solidFill>
              <a:srgbClr val="22409A"/>
            </a:solidFill>
            <a:ln w="9525">
              <a:noFill/>
              <a:round/>
              <a:headEnd/>
              <a:tailEnd/>
            </a:ln>
          </p:spPr>
          <p:txBody>
            <a:bodyPr/>
            <a:lstStyle/>
            <a:p>
              <a:endParaRPr lang="en-GB" sz="1633" dirty="0"/>
            </a:p>
          </p:txBody>
        </p:sp>
        <p:sp>
          <p:nvSpPr>
            <p:cNvPr id="80" name="Freeform 172"/>
            <p:cNvSpPr>
              <a:spLocks noEditPoints="1"/>
            </p:cNvSpPr>
            <p:nvPr/>
          </p:nvSpPr>
          <p:spPr bwMode="auto">
            <a:xfrm>
              <a:off x="3885" y="1864"/>
              <a:ext cx="822" cy="791"/>
            </a:xfrm>
            <a:custGeom>
              <a:avLst/>
              <a:gdLst>
                <a:gd name="T0" fmla="*/ 0 w 348"/>
                <a:gd name="T1" fmla="*/ 397 h 335"/>
                <a:gd name="T2" fmla="*/ 411 w 348"/>
                <a:gd name="T3" fmla="*/ 791 h 335"/>
                <a:gd name="T4" fmla="*/ 822 w 348"/>
                <a:gd name="T5" fmla="*/ 397 h 335"/>
                <a:gd name="T6" fmla="*/ 411 w 348"/>
                <a:gd name="T7" fmla="*/ 0 h 335"/>
                <a:gd name="T8" fmla="*/ 0 w 348"/>
                <a:gd name="T9" fmla="*/ 397 h 335"/>
                <a:gd name="T10" fmla="*/ 163 w 348"/>
                <a:gd name="T11" fmla="*/ 397 h 335"/>
                <a:gd name="T12" fmla="*/ 411 w 348"/>
                <a:gd name="T13" fmla="*/ 116 h 335"/>
                <a:gd name="T14" fmla="*/ 659 w 348"/>
                <a:gd name="T15" fmla="*/ 397 h 335"/>
                <a:gd name="T16" fmla="*/ 411 w 348"/>
                <a:gd name="T17" fmla="*/ 675 h 335"/>
                <a:gd name="T18" fmla="*/ 163 w 348"/>
                <a:gd name="T19" fmla="*/ 397 h 3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8"/>
                <a:gd name="T31" fmla="*/ 0 h 335"/>
                <a:gd name="T32" fmla="*/ 348 w 348"/>
                <a:gd name="T33" fmla="*/ 335 h 3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8" h="335">
                  <a:moveTo>
                    <a:pt x="0" y="168"/>
                  </a:moveTo>
                  <a:cubicBezTo>
                    <a:pt x="0" y="298"/>
                    <a:pt x="105" y="335"/>
                    <a:pt x="174" y="335"/>
                  </a:cubicBezTo>
                  <a:cubicBezTo>
                    <a:pt x="242" y="335"/>
                    <a:pt x="348" y="298"/>
                    <a:pt x="348" y="168"/>
                  </a:cubicBezTo>
                  <a:cubicBezTo>
                    <a:pt x="348" y="37"/>
                    <a:pt x="242" y="0"/>
                    <a:pt x="174" y="0"/>
                  </a:cubicBezTo>
                  <a:cubicBezTo>
                    <a:pt x="105" y="0"/>
                    <a:pt x="0" y="37"/>
                    <a:pt x="0" y="168"/>
                  </a:cubicBezTo>
                  <a:close/>
                  <a:moveTo>
                    <a:pt x="69" y="168"/>
                  </a:moveTo>
                  <a:cubicBezTo>
                    <a:pt x="69" y="75"/>
                    <a:pt x="133" y="49"/>
                    <a:pt x="174" y="49"/>
                  </a:cubicBezTo>
                  <a:cubicBezTo>
                    <a:pt x="215" y="49"/>
                    <a:pt x="279" y="75"/>
                    <a:pt x="279" y="168"/>
                  </a:cubicBezTo>
                  <a:cubicBezTo>
                    <a:pt x="279" y="260"/>
                    <a:pt x="215" y="286"/>
                    <a:pt x="174" y="286"/>
                  </a:cubicBezTo>
                  <a:cubicBezTo>
                    <a:pt x="133" y="286"/>
                    <a:pt x="69" y="260"/>
                    <a:pt x="69" y="168"/>
                  </a:cubicBezTo>
                  <a:close/>
                </a:path>
              </a:pathLst>
            </a:custGeom>
            <a:solidFill>
              <a:srgbClr val="22409A"/>
            </a:solidFill>
            <a:ln w="9525">
              <a:noFill/>
              <a:round/>
              <a:headEnd/>
              <a:tailEnd/>
            </a:ln>
          </p:spPr>
          <p:txBody>
            <a:bodyPr/>
            <a:lstStyle/>
            <a:p>
              <a:endParaRPr lang="en-GB" sz="1633" dirty="0"/>
            </a:p>
          </p:txBody>
        </p:sp>
        <p:sp>
          <p:nvSpPr>
            <p:cNvPr id="81" name="Freeform 173"/>
            <p:cNvSpPr>
              <a:spLocks/>
            </p:cNvSpPr>
            <p:nvPr/>
          </p:nvSpPr>
          <p:spPr bwMode="auto">
            <a:xfrm>
              <a:off x="2028" y="1873"/>
              <a:ext cx="154" cy="964"/>
            </a:xfrm>
            <a:custGeom>
              <a:avLst/>
              <a:gdLst>
                <a:gd name="T0" fmla="*/ 0 w 154"/>
                <a:gd name="T1" fmla="*/ 0 h 964"/>
                <a:gd name="T2" fmla="*/ 0 w 154"/>
                <a:gd name="T3" fmla="*/ 964 h 964"/>
                <a:gd name="T4" fmla="*/ 154 w 154"/>
                <a:gd name="T5" fmla="*/ 858 h 964"/>
                <a:gd name="T6" fmla="*/ 154 w 154"/>
                <a:gd name="T7" fmla="*/ 0 h 964"/>
                <a:gd name="T8" fmla="*/ 0 w 154"/>
                <a:gd name="T9" fmla="*/ 0 h 964"/>
                <a:gd name="T10" fmla="*/ 0 60000 65536"/>
                <a:gd name="T11" fmla="*/ 0 60000 65536"/>
                <a:gd name="T12" fmla="*/ 0 60000 65536"/>
                <a:gd name="T13" fmla="*/ 0 60000 65536"/>
                <a:gd name="T14" fmla="*/ 0 60000 65536"/>
                <a:gd name="T15" fmla="*/ 0 w 154"/>
                <a:gd name="T16" fmla="*/ 0 h 964"/>
                <a:gd name="T17" fmla="*/ 154 w 154"/>
                <a:gd name="T18" fmla="*/ 964 h 964"/>
              </a:gdLst>
              <a:ahLst/>
              <a:cxnLst>
                <a:cxn ang="T10">
                  <a:pos x="T0" y="T1"/>
                </a:cxn>
                <a:cxn ang="T11">
                  <a:pos x="T2" y="T3"/>
                </a:cxn>
                <a:cxn ang="T12">
                  <a:pos x="T4" y="T5"/>
                </a:cxn>
                <a:cxn ang="T13">
                  <a:pos x="T6" y="T7"/>
                </a:cxn>
                <a:cxn ang="T14">
                  <a:pos x="T8" y="T9"/>
                </a:cxn>
              </a:cxnLst>
              <a:rect l="T15" t="T16" r="T17" b="T18"/>
              <a:pathLst>
                <a:path w="154" h="964">
                  <a:moveTo>
                    <a:pt x="0" y="0"/>
                  </a:moveTo>
                  <a:lnTo>
                    <a:pt x="0" y="964"/>
                  </a:lnTo>
                  <a:lnTo>
                    <a:pt x="154" y="858"/>
                  </a:lnTo>
                  <a:lnTo>
                    <a:pt x="154" y="0"/>
                  </a:lnTo>
                  <a:lnTo>
                    <a:pt x="0" y="0"/>
                  </a:lnTo>
                  <a:close/>
                </a:path>
              </a:pathLst>
            </a:custGeom>
            <a:solidFill>
              <a:srgbClr val="ED1A3B"/>
            </a:solidFill>
            <a:ln w="9525">
              <a:noFill/>
              <a:round/>
              <a:headEnd/>
              <a:tailEnd/>
            </a:ln>
          </p:spPr>
          <p:txBody>
            <a:bodyPr/>
            <a:lstStyle/>
            <a:p>
              <a:endParaRPr lang="en-GB" sz="1633" dirty="0"/>
            </a:p>
          </p:txBody>
        </p:sp>
        <p:sp>
          <p:nvSpPr>
            <p:cNvPr id="82" name="Freeform 174"/>
            <p:cNvSpPr>
              <a:spLocks/>
            </p:cNvSpPr>
            <p:nvPr/>
          </p:nvSpPr>
          <p:spPr bwMode="auto">
            <a:xfrm>
              <a:off x="2028" y="2766"/>
              <a:ext cx="2669" cy="128"/>
            </a:xfrm>
            <a:custGeom>
              <a:avLst/>
              <a:gdLst>
                <a:gd name="T0" fmla="*/ 182 w 2669"/>
                <a:gd name="T1" fmla="*/ 0 h 128"/>
                <a:gd name="T2" fmla="*/ 0 w 2669"/>
                <a:gd name="T3" fmla="*/ 128 h 128"/>
                <a:gd name="T4" fmla="*/ 2669 w 2669"/>
                <a:gd name="T5" fmla="*/ 128 h 128"/>
                <a:gd name="T6" fmla="*/ 2669 w 2669"/>
                <a:gd name="T7" fmla="*/ 0 h 128"/>
                <a:gd name="T8" fmla="*/ 182 w 2669"/>
                <a:gd name="T9" fmla="*/ 0 h 128"/>
                <a:gd name="T10" fmla="*/ 0 60000 65536"/>
                <a:gd name="T11" fmla="*/ 0 60000 65536"/>
                <a:gd name="T12" fmla="*/ 0 60000 65536"/>
                <a:gd name="T13" fmla="*/ 0 60000 65536"/>
                <a:gd name="T14" fmla="*/ 0 60000 65536"/>
                <a:gd name="T15" fmla="*/ 0 w 2669"/>
                <a:gd name="T16" fmla="*/ 0 h 128"/>
                <a:gd name="T17" fmla="*/ 2669 w 2669"/>
                <a:gd name="T18" fmla="*/ 128 h 128"/>
              </a:gdLst>
              <a:ahLst/>
              <a:cxnLst>
                <a:cxn ang="T10">
                  <a:pos x="T0" y="T1"/>
                </a:cxn>
                <a:cxn ang="T11">
                  <a:pos x="T2" y="T3"/>
                </a:cxn>
                <a:cxn ang="T12">
                  <a:pos x="T4" y="T5"/>
                </a:cxn>
                <a:cxn ang="T13">
                  <a:pos x="T6" y="T7"/>
                </a:cxn>
                <a:cxn ang="T14">
                  <a:pos x="T8" y="T9"/>
                </a:cxn>
              </a:cxnLst>
              <a:rect l="T15" t="T16" r="T17" b="T18"/>
              <a:pathLst>
                <a:path w="2669" h="128">
                  <a:moveTo>
                    <a:pt x="182" y="0"/>
                  </a:moveTo>
                  <a:lnTo>
                    <a:pt x="0" y="128"/>
                  </a:lnTo>
                  <a:lnTo>
                    <a:pt x="2669" y="128"/>
                  </a:lnTo>
                  <a:lnTo>
                    <a:pt x="2669" y="0"/>
                  </a:lnTo>
                  <a:lnTo>
                    <a:pt x="182" y="0"/>
                  </a:lnTo>
                  <a:close/>
                </a:path>
              </a:pathLst>
            </a:custGeom>
            <a:solidFill>
              <a:srgbClr val="ED1A3B"/>
            </a:solidFill>
            <a:ln w="9525">
              <a:noFill/>
              <a:round/>
              <a:headEnd/>
              <a:tailEnd/>
            </a:ln>
          </p:spPr>
          <p:txBody>
            <a:bodyPr/>
            <a:lstStyle/>
            <a:p>
              <a:endParaRPr lang="en-GB" sz="1633" dirty="0"/>
            </a:p>
          </p:txBody>
        </p:sp>
      </p:grpSp>
      <p:sp>
        <p:nvSpPr>
          <p:cNvPr id="85" name="Freeform 5"/>
          <p:cNvSpPr>
            <a:spLocks/>
          </p:cNvSpPr>
          <p:nvPr userDrawn="1"/>
        </p:nvSpPr>
        <p:spPr bwMode="auto">
          <a:xfrm>
            <a:off x="651993" y="332357"/>
            <a:ext cx="146865" cy="830893"/>
          </a:xfrm>
          <a:custGeom>
            <a:avLst/>
            <a:gdLst>
              <a:gd name="T0" fmla="*/ 102 w 102"/>
              <a:gd name="T1" fmla="*/ 493 h 565"/>
              <a:gd name="T2" fmla="*/ 102 w 102"/>
              <a:gd name="T3" fmla="*/ 0 h 565"/>
              <a:gd name="T4" fmla="*/ 0 w 102"/>
              <a:gd name="T5" fmla="*/ 0 h 565"/>
              <a:gd name="T6" fmla="*/ 0 w 102"/>
              <a:gd name="T7" fmla="*/ 565 h 565"/>
              <a:gd name="T8" fmla="*/ 102 w 102"/>
              <a:gd name="T9" fmla="*/ 493 h 565"/>
            </a:gdLst>
            <a:ahLst/>
            <a:cxnLst>
              <a:cxn ang="0">
                <a:pos x="T0" y="T1"/>
              </a:cxn>
              <a:cxn ang="0">
                <a:pos x="T2" y="T3"/>
              </a:cxn>
              <a:cxn ang="0">
                <a:pos x="T4" y="T5"/>
              </a:cxn>
              <a:cxn ang="0">
                <a:pos x="T6" y="T7"/>
              </a:cxn>
              <a:cxn ang="0">
                <a:pos x="T8" y="T9"/>
              </a:cxn>
            </a:cxnLst>
            <a:rect l="0" t="0" r="r" b="b"/>
            <a:pathLst>
              <a:path w="102" h="565">
                <a:moveTo>
                  <a:pt x="102" y="493"/>
                </a:moveTo>
                <a:lnTo>
                  <a:pt x="102" y="0"/>
                </a:lnTo>
                <a:lnTo>
                  <a:pt x="0" y="0"/>
                </a:lnTo>
                <a:lnTo>
                  <a:pt x="0" y="565"/>
                </a:lnTo>
                <a:lnTo>
                  <a:pt x="102" y="493"/>
                </a:lnTo>
                <a:close/>
              </a:path>
            </a:pathLst>
          </a:custGeom>
          <a:solidFill>
            <a:srgbClr val="EC1C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35" tIns="41468" rIns="82935" bIns="41468" numCol="1" anchor="t" anchorCtr="0" compatLnSpc="1">
            <a:prstTxWarp prst="textNoShape">
              <a:avLst/>
            </a:prstTxWarp>
          </a:bodyPr>
          <a:lstStyle/>
          <a:p>
            <a:endParaRPr lang="en-GB" sz="1633"/>
          </a:p>
        </p:txBody>
      </p:sp>
      <p:sp>
        <p:nvSpPr>
          <p:cNvPr id="89" name="Freeform 5"/>
          <p:cNvSpPr>
            <a:spLocks/>
          </p:cNvSpPr>
          <p:nvPr userDrawn="1"/>
        </p:nvSpPr>
        <p:spPr bwMode="auto">
          <a:xfrm rot="10800000">
            <a:off x="651993" y="8739184"/>
            <a:ext cx="146865" cy="830893"/>
          </a:xfrm>
          <a:custGeom>
            <a:avLst/>
            <a:gdLst>
              <a:gd name="T0" fmla="*/ 102 w 102"/>
              <a:gd name="T1" fmla="*/ 493 h 565"/>
              <a:gd name="T2" fmla="*/ 102 w 102"/>
              <a:gd name="T3" fmla="*/ 0 h 565"/>
              <a:gd name="T4" fmla="*/ 0 w 102"/>
              <a:gd name="T5" fmla="*/ 0 h 565"/>
              <a:gd name="T6" fmla="*/ 0 w 102"/>
              <a:gd name="T7" fmla="*/ 565 h 565"/>
              <a:gd name="T8" fmla="*/ 102 w 102"/>
              <a:gd name="T9" fmla="*/ 493 h 565"/>
            </a:gdLst>
            <a:ahLst/>
            <a:cxnLst>
              <a:cxn ang="0">
                <a:pos x="T0" y="T1"/>
              </a:cxn>
              <a:cxn ang="0">
                <a:pos x="T2" y="T3"/>
              </a:cxn>
              <a:cxn ang="0">
                <a:pos x="T4" y="T5"/>
              </a:cxn>
              <a:cxn ang="0">
                <a:pos x="T6" y="T7"/>
              </a:cxn>
              <a:cxn ang="0">
                <a:pos x="T8" y="T9"/>
              </a:cxn>
            </a:cxnLst>
            <a:rect l="0" t="0" r="r" b="b"/>
            <a:pathLst>
              <a:path w="102" h="565">
                <a:moveTo>
                  <a:pt x="102" y="493"/>
                </a:moveTo>
                <a:lnTo>
                  <a:pt x="102" y="0"/>
                </a:lnTo>
                <a:lnTo>
                  <a:pt x="0" y="0"/>
                </a:lnTo>
                <a:lnTo>
                  <a:pt x="0" y="565"/>
                </a:lnTo>
                <a:lnTo>
                  <a:pt x="102" y="493"/>
                </a:lnTo>
                <a:close/>
              </a:path>
            </a:pathLst>
          </a:custGeom>
          <a:solidFill>
            <a:srgbClr val="EC1C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35" tIns="41468" rIns="82935" bIns="41468" numCol="1" anchor="t" anchorCtr="0" compatLnSpc="1">
            <a:prstTxWarp prst="textNoShape">
              <a:avLst/>
            </a:prstTxWarp>
          </a:bodyPr>
          <a:lstStyle/>
          <a:p>
            <a:endParaRPr lang="en-GB" sz="1633"/>
          </a:p>
        </p:txBody>
      </p:sp>
      <p:sp>
        <p:nvSpPr>
          <p:cNvPr id="83" name="Rectangle 120"/>
          <p:cNvSpPr>
            <a:spLocks noChangeArrowheads="1"/>
          </p:cNvSpPr>
          <p:nvPr userDrawn="1"/>
        </p:nvSpPr>
        <p:spPr bwMode="gray">
          <a:xfrm>
            <a:off x="326846" y="332357"/>
            <a:ext cx="6203821" cy="9237720"/>
          </a:xfrm>
          <a:prstGeom prst="rect">
            <a:avLst/>
          </a:prstGeom>
          <a:noFill/>
          <a:ln w="6350">
            <a:solidFill>
              <a:schemeClr val="tx1"/>
            </a:solidFill>
            <a:miter lim="800000"/>
            <a:headEnd/>
            <a:tailEnd/>
          </a:ln>
        </p:spPr>
        <p:txBody>
          <a:bodyPr wrap="none" anchor="ctr"/>
          <a:lstStyle/>
          <a:p>
            <a:endParaRPr lang="en-US" sz="1633" dirty="0"/>
          </a:p>
        </p:txBody>
      </p:sp>
      <p:pic>
        <p:nvPicPr>
          <p:cNvPr id="1026" name="Picture 2" descr="G:\Office97\_GRAPHICS\hb@BDO\Library\Logos\BDO\BDO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28213" y="8889952"/>
            <a:ext cx="881596" cy="346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63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42890" y="1112897"/>
            <a:ext cx="6384129" cy="240066"/>
          </a:xfrm>
        </p:spPr>
        <p:txBody>
          <a:bodyPr/>
          <a:lstStyle>
            <a:lvl1pPr>
              <a:lnSpc>
                <a:spcPct val="80000"/>
              </a:lnSpc>
              <a:defRPr/>
            </a:lvl1pPr>
          </a:lstStyle>
          <a:p>
            <a:r>
              <a:rPr lang="en-US"/>
              <a:t>Click to edit Master title style</a:t>
            </a:r>
            <a:endParaRPr lang="en-GB" dirty="0"/>
          </a:p>
        </p:txBody>
      </p:sp>
      <p:sp>
        <p:nvSpPr>
          <p:cNvPr id="7" name="Text Placeholder 6"/>
          <p:cNvSpPr>
            <a:spLocks noGrp="1"/>
          </p:cNvSpPr>
          <p:nvPr>
            <p:ph type="body" sz="quarter" idx="13"/>
          </p:nvPr>
        </p:nvSpPr>
        <p:spPr bwMode="gray">
          <a:xfrm>
            <a:off x="242890" y="2650773"/>
            <a:ext cx="6372224" cy="5780252"/>
          </a:xfrm>
        </p:spPr>
        <p:txBody>
          <a:bodyPr/>
          <a:lstStyle>
            <a:lvl1pPr>
              <a:lnSpc>
                <a:spcPct val="100000"/>
              </a:lnSpc>
              <a:spcBef>
                <a:spcPts val="450"/>
              </a:spcBef>
              <a:spcAft>
                <a:spcPts val="0"/>
              </a:spcAft>
              <a:defRPr/>
            </a:lvl1pPr>
            <a:lvl2pPr>
              <a:lnSpc>
                <a:spcPct val="100000"/>
              </a:lnSpc>
              <a:spcBef>
                <a:spcPts val="450"/>
              </a:spcBef>
              <a:spcAft>
                <a:spcPts val="0"/>
              </a:spcAft>
              <a:defRPr/>
            </a:lvl2pPr>
            <a:lvl3pPr>
              <a:lnSpc>
                <a:spcPct val="100000"/>
              </a:lnSpc>
              <a:spcBef>
                <a:spcPts val="450"/>
              </a:spcBef>
              <a:spcAft>
                <a:spcPts val="0"/>
              </a:spcAft>
              <a:defRPr/>
            </a:lvl3pPr>
            <a:lvl4pPr>
              <a:lnSpc>
                <a:spcPct val="100000"/>
              </a:lnSpc>
              <a:spcBef>
                <a:spcPts val="450"/>
              </a:spcBef>
              <a:spcAft>
                <a:spcPts val="0"/>
              </a:spcAft>
              <a:defRPr/>
            </a:lvl4pPr>
            <a:lvl5pPr>
              <a:lnSpc>
                <a:spcPct val="100000"/>
              </a:lnSpc>
              <a:spcBef>
                <a:spcPts val="450"/>
              </a:spcBef>
              <a:spcAft>
                <a:spcPts val="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8"/>
          <p:cNvSpPr>
            <a:spLocks noGrp="1"/>
          </p:cNvSpPr>
          <p:nvPr>
            <p:ph type="body" sz="quarter" idx="14" hasCustomPrompt="1"/>
          </p:nvPr>
        </p:nvSpPr>
        <p:spPr bwMode="gray">
          <a:xfrm>
            <a:off x="242890" y="1691031"/>
            <a:ext cx="6384129" cy="166199"/>
          </a:xfrm>
        </p:spPr>
        <p:txBody>
          <a:bodyPr>
            <a:spAutoFit/>
          </a:bodyPr>
          <a:lstStyle>
            <a:lvl1pPr algn="l">
              <a:lnSpc>
                <a:spcPct val="80000"/>
              </a:lnSpc>
              <a:spcBef>
                <a:spcPts val="0"/>
              </a:spcBef>
              <a:spcAft>
                <a:spcPts val="0"/>
              </a:spcAft>
              <a:defRPr sz="1350" b="0">
                <a:solidFill>
                  <a:schemeClr val="tx1"/>
                </a:solidFill>
              </a:defRPr>
            </a:lvl1pPr>
          </a:lstStyle>
          <a:p>
            <a:pPr lvl="0"/>
            <a:r>
              <a:rPr lang="en-US" dirty="0"/>
              <a:t>[SUBTITLE]</a:t>
            </a:r>
          </a:p>
        </p:txBody>
      </p:sp>
    </p:spTree>
    <p:extLst>
      <p:ext uri="{BB962C8B-B14F-4D97-AF65-F5344CB8AC3E}">
        <p14:creationId xmlns:p14="http://schemas.microsoft.com/office/powerpoint/2010/main" val="806048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layou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42888" y="1112897"/>
            <a:ext cx="6372225" cy="240066"/>
          </a:xfrm>
        </p:spPr>
        <p:txBody>
          <a:bodyPr/>
          <a:lstStyle>
            <a:lvl1pPr>
              <a:lnSpc>
                <a:spcPct val="80000"/>
              </a:lnSpc>
              <a:defRPr/>
            </a:lvl1pPr>
          </a:lstStyle>
          <a:p>
            <a:r>
              <a:rPr lang="en-US"/>
              <a:t>Click to edit Master title style</a:t>
            </a:r>
            <a:endParaRPr lang="en-GB" dirty="0"/>
          </a:p>
        </p:txBody>
      </p:sp>
      <p:sp>
        <p:nvSpPr>
          <p:cNvPr id="7" name="Text Placeholder 6"/>
          <p:cNvSpPr>
            <a:spLocks noGrp="1"/>
          </p:cNvSpPr>
          <p:nvPr>
            <p:ph type="body" sz="quarter" idx="13"/>
          </p:nvPr>
        </p:nvSpPr>
        <p:spPr bwMode="gray">
          <a:xfrm>
            <a:off x="242889" y="2650773"/>
            <a:ext cx="3111104" cy="5780252"/>
          </a:xfrm>
        </p:spPr>
        <p:txBody>
          <a:bodyPr/>
          <a:lstStyle>
            <a:lvl1pPr>
              <a:lnSpc>
                <a:spcPct val="100000"/>
              </a:lnSpc>
              <a:spcBef>
                <a:spcPts val="450"/>
              </a:spcBef>
              <a:spcAft>
                <a:spcPts val="0"/>
              </a:spcAft>
              <a:defRPr>
                <a:solidFill>
                  <a:schemeClr val="tx2"/>
                </a:solidFill>
              </a:defRPr>
            </a:lvl1pPr>
            <a:lvl2pPr>
              <a:lnSpc>
                <a:spcPct val="100000"/>
              </a:lnSpc>
              <a:spcBef>
                <a:spcPts val="450"/>
              </a:spcBef>
              <a:spcAft>
                <a:spcPts val="0"/>
              </a:spcAft>
              <a:defRPr/>
            </a:lvl2pPr>
            <a:lvl3pPr>
              <a:lnSpc>
                <a:spcPct val="100000"/>
              </a:lnSpc>
              <a:spcBef>
                <a:spcPts val="450"/>
              </a:spcBef>
              <a:spcAft>
                <a:spcPts val="0"/>
              </a:spcAft>
              <a:defRPr/>
            </a:lvl3pPr>
            <a:lvl4pPr>
              <a:lnSpc>
                <a:spcPct val="100000"/>
              </a:lnSpc>
              <a:spcBef>
                <a:spcPts val="450"/>
              </a:spcBef>
              <a:spcAft>
                <a:spcPts val="0"/>
              </a:spcAft>
              <a:defRPr/>
            </a:lvl4pPr>
            <a:lvl5pPr>
              <a:lnSpc>
                <a:spcPct val="100000"/>
              </a:lnSpc>
              <a:spcBef>
                <a:spcPts val="450"/>
              </a:spcBef>
              <a:spcAft>
                <a:spcPts val="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8"/>
          <p:cNvSpPr>
            <a:spLocks noGrp="1"/>
          </p:cNvSpPr>
          <p:nvPr>
            <p:ph type="body" sz="quarter" idx="14" hasCustomPrompt="1"/>
          </p:nvPr>
        </p:nvSpPr>
        <p:spPr bwMode="gray">
          <a:xfrm>
            <a:off x="242888" y="1691031"/>
            <a:ext cx="6372225" cy="166199"/>
          </a:xfrm>
        </p:spPr>
        <p:txBody>
          <a:bodyPr>
            <a:spAutoFit/>
          </a:bodyPr>
          <a:lstStyle>
            <a:lvl1pPr algn="l">
              <a:lnSpc>
                <a:spcPct val="80000"/>
              </a:lnSpc>
              <a:spcBef>
                <a:spcPts val="0"/>
              </a:spcBef>
              <a:spcAft>
                <a:spcPts val="0"/>
              </a:spcAft>
              <a:defRPr sz="1350" b="0">
                <a:solidFill>
                  <a:schemeClr val="tx1"/>
                </a:solidFill>
              </a:defRPr>
            </a:lvl1pPr>
          </a:lstStyle>
          <a:p>
            <a:pPr lvl="0"/>
            <a:r>
              <a:rPr lang="en-US" dirty="0"/>
              <a:t>[SUBTITLE]</a:t>
            </a:r>
          </a:p>
        </p:txBody>
      </p:sp>
      <p:sp>
        <p:nvSpPr>
          <p:cNvPr id="6" name="Text Placeholder 6"/>
          <p:cNvSpPr>
            <a:spLocks noGrp="1"/>
          </p:cNvSpPr>
          <p:nvPr>
            <p:ph type="body" sz="quarter" idx="15"/>
          </p:nvPr>
        </p:nvSpPr>
        <p:spPr bwMode="gray">
          <a:xfrm>
            <a:off x="3513537" y="2650773"/>
            <a:ext cx="3101578" cy="5780252"/>
          </a:xfrm>
        </p:spPr>
        <p:txBody>
          <a:bodyPr/>
          <a:lstStyle>
            <a:lvl1pPr>
              <a:lnSpc>
                <a:spcPct val="100000"/>
              </a:lnSpc>
              <a:spcBef>
                <a:spcPts val="450"/>
              </a:spcBef>
              <a:spcAft>
                <a:spcPts val="0"/>
              </a:spcAft>
              <a:defRPr/>
            </a:lvl1pPr>
            <a:lvl2pPr>
              <a:lnSpc>
                <a:spcPct val="100000"/>
              </a:lnSpc>
              <a:spcBef>
                <a:spcPts val="450"/>
              </a:spcBef>
              <a:spcAft>
                <a:spcPts val="0"/>
              </a:spcAft>
              <a:defRPr/>
            </a:lvl2pPr>
            <a:lvl3pPr>
              <a:lnSpc>
                <a:spcPct val="100000"/>
              </a:lnSpc>
              <a:spcBef>
                <a:spcPts val="450"/>
              </a:spcBef>
              <a:spcAft>
                <a:spcPts val="0"/>
              </a:spcAft>
              <a:defRPr/>
            </a:lvl3pPr>
            <a:lvl4pPr>
              <a:lnSpc>
                <a:spcPct val="100000"/>
              </a:lnSpc>
              <a:spcBef>
                <a:spcPts val="450"/>
              </a:spcBef>
              <a:spcAft>
                <a:spcPts val="0"/>
              </a:spcAft>
              <a:defRPr/>
            </a:lvl4pPr>
            <a:lvl5pPr>
              <a:lnSpc>
                <a:spcPct val="100000"/>
              </a:lnSpc>
              <a:spcBef>
                <a:spcPts val="450"/>
              </a:spcBef>
              <a:spcAft>
                <a:spcPts val="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176987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42888" y="1112897"/>
            <a:ext cx="6372225" cy="240066"/>
          </a:xfrm>
        </p:spPr>
        <p:txBody>
          <a:bodyPr/>
          <a:lstStyle>
            <a:lvl1pPr>
              <a:lnSpc>
                <a:spcPct val="80000"/>
              </a:lnSpc>
              <a:defRPr>
                <a:solidFill>
                  <a:schemeClr val="tx2"/>
                </a:solidFill>
              </a:defRPr>
            </a:lvl1pPr>
          </a:lstStyle>
          <a:p>
            <a:r>
              <a:rPr lang="en-US"/>
              <a:t>Click to edit Master title style</a:t>
            </a:r>
            <a:endParaRPr lang="en-GB" dirty="0"/>
          </a:p>
        </p:txBody>
      </p:sp>
      <p:sp>
        <p:nvSpPr>
          <p:cNvPr id="7" name="Text Placeholder 6"/>
          <p:cNvSpPr>
            <a:spLocks noGrp="1"/>
          </p:cNvSpPr>
          <p:nvPr>
            <p:ph type="body" sz="quarter" idx="13" hasCustomPrompt="1"/>
          </p:nvPr>
        </p:nvSpPr>
        <p:spPr bwMode="gray">
          <a:xfrm>
            <a:off x="242889" y="2650773"/>
            <a:ext cx="1998000" cy="5780252"/>
          </a:xfrm>
        </p:spPr>
        <p:txBody>
          <a:bodyPr/>
          <a:lstStyle>
            <a:lvl1pPr>
              <a:lnSpc>
                <a:spcPct val="100000"/>
              </a:lnSpc>
              <a:spcBef>
                <a:spcPts val="450"/>
              </a:spcBef>
              <a:spcAft>
                <a:spcPts val="0"/>
              </a:spcAft>
              <a:defRPr sz="1200"/>
            </a:lvl1pPr>
            <a:lvl2pPr>
              <a:lnSpc>
                <a:spcPct val="100000"/>
              </a:lnSpc>
              <a:spcBef>
                <a:spcPts val="450"/>
              </a:spcBef>
              <a:spcAft>
                <a:spcPts val="0"/>
              </a:spcAft>
              <a:defRPr sz="1200"/>
            </a:lvl2pPr>
            <a:lvl3pPr>
              <a:lnSpc>
                <a:spcPct val="100000"/>
              </a:lnSpc>
              <a:spcBef>
                <a:spcPts val="450"/>
              </a:spcBef>
              <a:spcAft>
                <a:spcPts val="0"/>
              </a:spcAft>
              <a:defRPr sz="1200"/>
            </a:lvl3pPr>
            <a:lvl4pPr>
              <a:lnSpc>
                <a:spcPct val="100000"/>
              </a:lnSpc>
              <a:spcBef>
                <a:spcPts val="450"/>
              </a:spcBef>
              <a:spcAft>
                <a:spcPts val="0"/>
              </a:spcAft>
              <a:defRPr sz="1200"/>
            </a:lvl4pPr>
            <a:lvl5pPr>
              <a:lnSpc>
                <a:spcPct val="100000"/>
              </a:lnSpc>
              <a:spcBef>
                <a:spcPts val="450"/>
              </a:spcBef>
              <a:spcAft>
                <a:spcPts val="0"/>
              </a:spcAft>
              <a:defRPr sz="1200"/>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p:cNvSpPr>
            <a:spLocks noGrp="1"/>
          </p:cNvSpPr>
          <p:nvPr>
            <p:ph type="body" sz="quarter" idx="14" hasCustomPrompt="1"/>
          </p:nvPr>
        </p:nvSpPr>
        <p:spPr bwMode="gray">
          <a:xfrm>
            <a:off x="242888" y="1691031"/>
            <a:ext cx="6372225" cy="166199"/>
          </a:xfrm>
        </p:spPr>
        <p:txBody>
          <a:bodyPr>
            <a:spAutoFit/>
          </a:bodyPr>
          <a:lstStyle>
            <a:lvl1pPr algn="l">
              <a:lnSpc>
                <a:spcPct val="80000"/>
              </a:lnSpc>
              <a:spcBef>
                <a:spcPts val="0"/>
              </a:spcBef>
              <a:spcAft>
                <a:spcPts val="0"/>
              </a:spcAft>
              <a:defRPr sz="1350" b="0">
                <a:solidFill>
                  <a:schemeClr val="tx1"/>
                </a:solidFill>
              </a:defRPr>
            </a:lvl1pPr>
          </a:lstStyle>
          <a:p>
            <a:pPr lvl="0"/>
            <a:r>
              <a:rPr lang="en-US" dirty="0"/>
              <a:t>[SUBTITLE]</a:t>
            </a:r>
          </a:p>
        </p:txBody>
      </p:sp>
      <p:sp>
        <p:nvSpPr>
          <p:cNvPr id="6" name="Text Placeholder 6"/>
          <p:cNvSpPr>
            <a:spLocks noGrp="1"/>
          </p:cNvSpPr>
          <p:nvPr>
            <p:ph type="body" sz="quarter" idx="15" hasCustomPrompt="1"/>
          </p:nvPr>
        </p:nvSpPr>
        <p:spPr bwMode="gray">
          <a:xfrm>
            <a:off x="2435954" y="2650773"/>
            <a:ext cx="1998000" cy="5780252"/>
          </a:xfrm>
        </p:spPr>
        <p:txBody>
          <a:bodyPr/>
          <a:lstStyle>
            <a:lvl1pPr>
              <a:lnSpc>
                <a:spcPct val="100000"/>
              </a:lnSpc>
              <a:spcBef>
                <a:spcPts val="450"/>
              </a:spcBef>
              <a:spcAft>
                <a:spcPts val="0"/>
              </a:spcAft>
              <a:defRPr sz="1200"/>
            </a:lvl1pPr>
            <a:lvl2pPr>
              <a:lnSpc>
                <a:spcPct val="100000"/>
              </a:lnSpc>
              <a:spcBef>
                <a:spcPts val="450"/>
              </a:spcBef>
              <a:spcAft>
                <a:spcPts val="0"/>
              </a:spcAft>
              <a:defRPr sz="1200"/>
            </a:lvl2pPr>
            <a:lvl3pPr>
              <a:lnSpc>
                <a:spcPct val="100000"/>
              </a:lnSpc>
              <a:spcBef>
                <a:spcPts val="450"/>
              </a:spcBef>
              <a:spcAft>
                <a:spcPts val="0"/>
              </a:spcAft>
              <a:defRPr sz="1200"/>
            </a:lvl3pPr>
            <a:lvl4pPr>
              <a:lnSpc>
                <a:spcPct val="100000"/>
              </a:lnSpc>
              <a:spcBef>
                <a:spcPts val="450"/>
              </a:spcBef>
              <a:spcAft>
                <a:spcPts val="0"/>
              </a:spcAft>
              <a:defRPr sz="1200"/>
            </a:lvl4pPr>
            <a:lvl5pPr>
              <a:lnSpc>
                <a:spcPct val="100000"/>
              </a:lnSpc>
              <a:spcBef>
                <a:spcPts val="450"/>
              </a:spcBef>
              <a:spcAft>
                <a:spcPts val="0"/>
              </a:spcAft>
              <a:defRPr sz="1200"/>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quarter" idx="16" hasCustomPrompt="1"/>
          </p:nvPr>
        </p:nvSpPr>
        <p:spPr>
          <a:xfrm>
            <a:off x="4629019" y="2650774"/>
            <a:ext cx="1998000" cy="5781556"/>
          </a:xfrm>
        </p:spPr>
        <p:txBody>
          <a:bodyPr/>
          <a:lstStyle>
            <a:lvl1pPr>
              <a:defRPr sz="1200"/>
            </a:lvl1pPr>
            <a:lvl2pPr>
              <a:defRPr sz="1200"/>
            </a:lvl2pPr>
            <a:lvl3pPr>
              <a:defRPr sz="1200"/>
            </a:lvl3pPr>
            <a:lvl4pPr>
              <a:defRPr sz="1200"/>
            </a:lvl4pPr>
            <a:lvl5pPr>
              <a:defRPr sz="1200"/>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50524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42888" y="1112897"/>
            <a:ext cx="6372225" cy="240066"/>
          </a:xfrm>
        </p:spPr>
        <p:txBody>
          <a:bodyPr/>
          <a:lstStyle>
            <a:lvl1pPr>
              <a:lnSpc>
                <a:spcPct val="80000"/>
              </a:lnSpc>
              <a:defRPr/>
            </a:lvl1pPr>
          </a:lstStyle>
          <a:p>
            <a:r>
              <a:rPr lang="en-US"/>
              <a:t>Click to edit Master title style</a:t>
            </a:r>
            <a:endParaRPr lang="en-GB" dirty="0"/>
          </a:p>
        </p:txBody>
      </p:sp>
      <p:sp>
        <p:nvSpPr>
          <p:cNvPr id="9" name="Text Placeholder 8"/>
          <p:cNvSpPr>
            <a:spLocks noGrp="1"/>
          </p:cNvSpPr>
          <p:nvPr>
            <p:ph type="body" sz="quarter" idx="14" hasCustomPrompt="1"/>
          </p:nvPr>
        </p:nvSpPr>
        <p:spPr bwMode="gray">
          <a:xfrm>
            <a:off x="242888" y="1691031"/>
            <a:ext cx="6372225" cy="166199"/>
          </a:xfrm>
        </p:spPr>
        <p:txBody>
          <a:bodyPr>
            <a:spAutoFit/>
          </a:bodyPr>
          <a:lstStyle>
            <a:lvl1pPr algn="l">
              <a:lnSpc>
                <a:spcPct val="80000"/>
              </a:lnSpc>
              <a:spcBef>
                <a:spcPts val="0"/>
              </a:spcBef>
              <a:spcAft>
                <a:spcPts val="0"/>
              </a:spcAft>
              <a:defRPr sz="1350" b="0">
                <a:solidFill>
                  <a:schemeClr val="tx1"/>
                </a:solidFill>
              </a:defRPr>
            </a:lvl1pPr>
          </a:lstStyle>
          <a:p>
            <a:pPr lvl="0"/>
            <a:r>
              <a:rPr lang="en-US" dirty="0"/>
              <a:t>[SUBTITLE]</a:t>
            </a:r>
          </a:p>
        </p:txBody>
      </p:sp>
    </p:spTree>
    <p:extLst>
      <p:ext uri="{BB962C8B-B14F-4D97-AF65-F5344CB8AC3E}">
        <p14:creationId xmlns:p14="http://schemas.microsoft.com/office/powerpoint/2010/main" val="845356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150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a:xfrm>
            <a:off x="486966" y="10151358"/>
            <a:ext cx="1600200" cy="238478"/>
          </a:xfrm>
          <a:prstGeom prst="rect">
            <a:avLst/>
          </a:prstGeom>
        </p:spPr>
        <p:txBody>
          <a:bodyPr/>
          <a:lstStyle>
            <a:lvl1pPr>
              <a:defRPr/>
            </a:lvl1pPr>
          </a:lstStyle>
          <a:p>
            <a:endParaRPr lang="en-GB" dirty="0"/>
          </a:p>
        </p:txBody>
      </p:sp>
    </p:spTree>
    <p:extLst>
      <p:ext uri="{BB962C8B-B14F-4D97-AF65-F5344CB8AC3E}">
        <p14:creationId xmlns:p14="http://schemas.microsoft.com/office/powerpoint/2010/main" val="1529047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ext slide - 2 colum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685801" y="1086908"/>
            <a:ext cx="5486401" cy="240066"/>
          </a:xfrm>
        </p:spPr>
        <p:txBody>
          <a:bodyPr/>
          <a:lstStyle>
            <a:lvl1pPr>
              <a:lnSpc>
                <a:spcPct val="80000"/>
              </a:lnSpc>
              <a:defRPr/>
            </a:lvl1pPr>
          </a:lstStyle>
          <a:p>
            <a:r>
              <a:rPr lang="en-US" dirty="0"/>
              <a:t>Click to edit Master title style</a:t>
            </a:r>
            <a:endParaRPr lang="en-GB" dirty="0"/>
          </a:p>
        </p:txBody>
      </p:sp>
      <p:sp>
        <p:nvSpPr>
          <p:cNvPr id="7" name="Text Placeholder 6"/>
          <p:cNvSpPr>
            <a:spLocks noGrp="1"/>
          </p:cNvSpPr>
          <p:nvPr>
            <p:ph type="body" sz="quarter" idx="13"/>
          </p:nvPr>
        </p:nvSpPr>
        <p:spPr bwMode="gray">
          <a:xfrm>
            <a:off x="685802" y="2404226"/>
            <a:ext cx="2668193" cy="6026800"/>
          </a:xfrm>
        </p:spPr>
        <p:txBody>
          <a:bodyPr/>
          <a:lstStyle>
            <a:lvl1pPr>
              <a:lnSpc>
                <a:spcPct val="100000"/>
              </a:lnSpc>
              <a:spcBef>
                <a:spcPts val="338"/>
              </a:spcBef>
              <a:spcAft>
                <a:spcPts val="0"/>
              </a:spcAft>
              <a:defRPr/>
            </a:lvl1pPr>
            <a:lvl2pPr>
              <a:lnSpc>
                <a:spcPct val="100000"/>
              </a:lnSpc>
              <a:spcBef>
                <a:spcPts val="338"/>
              </a:spcBef>
              <a:spcAft>
                <a:spcPts val="0"/>
              </a:spcAft>
              <a:defRPr/>
            </a:lvl2pPr>
            <a:lvl3pPr>
              <a:lnSpc>
                <a:spcPct val="100000"/>
              </a:lnSpc>
              <a:spcBef>
                <a:spcPts val="338"/>
              </a:spcBef>
              <a:spcAft>
                <a:spcPts val="0"/>
              </a:spcAft>
              <a:defRPr/>
            </a:lvl3pPr>
            <a:lvl4pPr>
              <a:lnSpc>
                <a:spcPct val="100000"/>
              </a:lnSpc>
              <a:spcBef>
                <a:spcPts val="338"/>
              </a:spcBef>
              <a:spcAft>
                <a:spcPts val="0"/>
              </a:spcAft>
              <a:defRPr/>
            </a:lvl4pPr>
            <a:lvl5pPr>
              <a:lnSpc>
                <a:spcPct val="100000"/>
              </a:lnSpc>
              <a:spcBef>
                <a:spcPts val="338"/>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p:cNvSpPr>
            <a:spLocks noGrp="1"/>
          </p:cNvSpPr>
          <p:nvPr>
            <p:ph type="body" sz="quarter" idx="14" hasCustomPrompt="1"/>
          </p:nvPr>
        </p:nvSpPr>
        <p:spPr bwMode="gray">
          <a:xfrm>
            <a:off x="685801" y="1620087"/>
            <a:ext cx="5486401" cy="451604"/>
          </a:xfrm>
        </p:spPr>
        <p:txBody>
          <a:bodyPr/>
          <a:lstStyle>
            <a:lvl1pPr algn="l">
              <a:lnSpc>
                <a:spcPct val="80000"/>
              </a:lnSpc>
              <a:spcBef>
                <a:spcPts val="0"/>
              </a:spcBef>
              <a:spcAft>
                <a:spcPts val="0"/>
              </a:spcAft>
              <a:defRPr sz="1575">
                <a:solidFill>
                  <a:schemeClr val="accent1"/>
                </a:solidFill>
              </a:defRPr>
            </a:lvl1pPr>
          </a:lstStyle>
          <a:p>
            <a:pPr lvl="0"/>
            <a:r>
              <a:rPr lang="en-US" dirty="0"/>
              <a:t>[Subtitle]</a:t>
            </a:r>
          </a:p>
        </p:txBody>
      </p:sp>
      <p:sp>
        <p:nvSpPr>
          <p:cNvPr id="6" name="Text Placeholder 6"/>
          <p:cNvSpPr>
            <a:spLocks noGrp="1"/>
          </p:cNvSpPr>
          <p:nvPr>
            <p:ph type="body" sz="quarter" idx="15"/>
          </p:nvPr>
        </p:nvSpPr>
        <p:spPr bwMode="gray">
          <a:xfrm>
            <a:off x="3513537" y="2404226"/>
            <a:ext cx="2658665" cy="6026800"/>
          </a:xfrm>
        </p:spPr>
        <p:txBody>
          <a:bodyPr/>
          <a:lstStyle>
            <a:lvl1pPr>
              <a:lnSpc>
                <a:spcPct val="100000"/>
              </a:lnSpc>
              <a:spcBef>
                <a:spcPts val="338"/>
              </a:spcBef>
              <a:spcAft>
                <a:spcPts val="0"/>
              </a:spcAft>
              <a:defRPr/>
            </a:lvl1pPr>
            <a:lvl2pPr>
              <a:lnSpc>
                <a:spcPct val="100000"/>
              </a:lnSpc>
              <a:spcBef>
                <a:spcPts val="338"/>
              </a:spcBef>
              <a:spcAft>
                <a:spcPts val="0"/>
              </a:spcAft>
              <a:defRPr/>
            </a:lvl2pPr>
            <a:lvl3pPr>
              <a:lnSpc>
                <a:spcPct val="100000"/>
              </a:lnSpc>
              <a:spcBef>
                <a:spcPts val="338"/>
              </a:spcBef>
              <a:spcAft>
                <a:spcPts val="0"/>
              </a:spcAft>
              <a:defRPr/>
            </a:lvl3pPr>
            <a:lvl4pPr>
              <a:lnSpc>
                <a:spcPct val="100000"/>
              </a:lnSpc>
              <a:spcBef>
                <a:spcPts val="338"/>
              </a:spcBef>
              <a:spcAft>
                <a:spcPts val="0"/>
              </a:spcAft>
              <a:defRPr/>
            </a:lvl4pPr>
            <a:lvl5pPr>
              <a:lnSpc>
                <a:spcPct val="100000"/>
              </a:lnSpc>
              <a:spcBef>
                <a:spcPts val="338"/>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0966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CDBB3-7CF3-4EB8-9378-713E954167A4}" type="datetimeFigureOut">
              <a:rPr lang="en-ZW" smtClean="0"/>
              <a:t>6/3/2019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880784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IVIDER_Slat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242888" y="3047377"/>
            <a:ext cx="6075000" cy="207749"/>
          </a:xfrm>
          <a:prstGeom prst="rect">
            <a:avLst/>
          </a:prstGeom>
        </p:spPr>
        <p:txBody>
          <a:bodyPr wrap="square" lIns="0" tIns="0" rIns="0" bIns="0" anchor="t">
            <a:spAutoFit/>
          </a:bodyPr>
          <a:lstStyle>
            <a:lvl1pPr marL="0" indent="0" algn="l">
              <a:buNone/>
              <a:defRPr sz="1350" b="0">
                <a:solidFill>
                  <a:schemeClr val="bg1"/>
                </a:solidFill>
                <a:latin typeface="+mn-lt"/>
              </a:defRPr>
            </a:lvl1pPr>
            <a:lvl2pPr marL="342782" indent="0" algn="ctr">
              <a:buNone/>
              <a:defRPr>
                <a:solidFill>
                  <a:schemeClr val="tx1">
                    <a:tint val="75000"/>
                  </a:schemeClr>
                </a:solidFill>
              </a:defRPr>
            </a:lvl2pPr>
            <a:lvl3pPr marL="685567" indent="0" algn="ctr">
              <a:buNone/>
              <a:defRPr>
                <a:solidFill>
                  <a:schemeClr val="tx1">
                    <a:tint val="75000"/>
                  </a:schemeClr>
                </a:solidFill>
              </a:defRPr>
            </a:lvl3pPr>
            <a:lvl4pPr marL="1028350" indent="0" algn="ctr">
              <a:buNone/>
              <a:defRPr>
                <a:solidFill>
                  <a:schemeClr val="tx1">
                    <a:tint val="75000"/>
                  </a:schemeClr>
                </a:solidFill>
              </a:defRPr>
            </a:lvl4pPr>
            <a:lvl5pPr marL="1371133" indent="0" algn="ctr">
              <a:buNone/>
              <a:defRPr>
                <a:solidFill>
                  <a:schemeClr val="tx1">
                    <a:tint val="75000"/>
                  </a:schemeClr>
                </a:solidFill>
              </a:defRPr>
            </a:lvl5pPr>
            <a:lvl6pPr marL="1713916"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7" indent="0" algn="ctr">
              <a:buNone/>
              <a:defRPr>
                <a:solidFill>
                  <a:schemeClr val="tx1">
                    <a:tint val="75000"/>
                  </a:schemeClr>
                </a:solidFill>
              </a:defRPr>
            </a:lvl9pPr>
          </a:lstStyle>
          <a:p>
            <a:r>
              <a:rPr lang="en-US" dirty="0"/>
              <a:t>CLICK TO EDIT MASTER SUBTITLE STYLE</a:t>
            </a:r>
            <a:endParaRPr lang="en-GB" dirty="0"/>
          </a:p>
        </p:txBody>
      </p:sp>
      <p:sp>
        <p:nvSpPr>
          <p:cNvPr id="2" name="Title 1"/>
          <p:cNvSpPr>
            <a:spLocks noGrp="1"/>
          </p:cNvSpPr>
          <p:nvPr>
            <p:ph type="ctrTitle"/>
          </p:nvPr>
        </p:nvSpPr>
        <p:spPr bwMode="gray">
          <a:xfrm>
            <a:off x="242888" y="2403123"/>
            <a:ext cx="6074093" cy="258532"/>
          </a:xfrm>
          <a:prstGeom prst="rect">
            <a:avLst/>
          </a:prstGeom>
        </p:spPr>
        <p:txBody>
          <a:bodyPr wrap="square" lIns="0" tIns="0" rIns="0" bIns="0" anchor="t">
            <a:spAutoFit/>
          </a:bodyPr>
          <a:lstStyle>
            <a:lvl1pPr algn="l">
              <a:defRPr sz="2100">
                <a:solidFill>
                  <a:schemeClr val="bg1"/>
                </a:solidFill>
              </a:defRPr>
            </a:lvl1pPr>
          </a:lstStyle>
          <a:p>
            <a:r>
              <a:rPr lang="en-US" dirty="0"/>
              <a:t>Click to edit Master title style</a:t>
            </a:r>
            <a:endParaRPr lang="en-GB" dirty="0"/>
          </a:p>
        </p:txBody>
      </p:sp>
      <p:sp>
        <p:nvSpPr>
          <p:cNvPr id="14" name="Freeform 12"/>
          <p:cNvSpPr>
            <a:spLocks noChangeAspect="1"/>
          </p:cNvSpPr>
          <p:nvPr userDrawn="1"/>
        </p:nvSpPr>
        <p:spPr bwMode="gray">
          <a:xfrm>
            <a:off x="385467" y="8341116"/>
            <a:ext cx="91083" cy="889707"/>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68570" tIns="34286" rIns="68570" bIns="34286"/>
          <a:lstStyle/>
          <a:p>
            <a:pPr algn="ctr">
              <a:defRPr/>
            </a:pPr>
            <a:endParaRPr lang="en-GB" sz="1350" dirty="0"/>
          </a:p>
        </p:txBody>
      </p:sp>
      <p:sp>
        <p:nvSpPr>
          <p:cNvPr id="15" name="Freeform 12"/>
          <p:cNvSpPr>
            <a:spLocks noChangeAspect="1"/>
          </p:cNvSpPr>
          <p:nvPr userDrawn="1"/>
        </p:nvSpPr>
        <p:spPr bwMode="gray">
          <a:xfrm>
            <a:off x="385467" y="8785968"/>
            <a:ext cx="91083" cy="889707"/>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68570" tIns="34286" rIns="68570" bIns="34286"/>
          <a:lstStyle/>
          <a:p>
            <a:pPr algn="ctr">
              <a:defRPr/>
            </a:pPr>
            <a:endParaRPr lang="en-GB" sz="1350" dirty="0"/>
          </a:p>
        </p:txBody>
      </p:sp>
      <p:sp>
        <p:nvSpPr>
          <p:cNvPr id="17" name="Freeform 12"/>
          <p:cNvSpPr>
            <a:spLocks noChangeAspect="1"/>
          </p:cNvSpPr>
          <p:nvPr userDrawn="1"/>
        </p:nvSpPr>
        <p:spPr bwMode="gray">
          <a:xfrm>
            <a:off x="385467" y="9025469"/>
            <a:ext cx="91083" cy="889707"/>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68570" tIns="34286" rIns="68570" bIns="34286"/>
          <a:lstStyle/>
          <a:p>
            <a:pPr algn="ctr">
              <a:defRPr/>
            </a:pPr>
            <a:endParaRPr lang="en-GB" sz="1350" dirty="0"/>
          </a:p>
        </p:txBody>
      </p:sp>
      <p:grpSp>
        <p:nvGrpSpPr>
          <p:cNvPr id="7" name="Group 6"/>
          <p:cNvGrpSpPr/>
          <p:nvPr userDrawn="1"/>
        </p:nvGrpSpPr>
        <p:grpSpPr>
          <a:xfrm>
            <a:off x="386183" y="2"/>
            <a:ext cx="91083" cy="2027583"/>
            <a:chOff x="514911" y="0"/>
            <a:chExt cx="121444" cy="1052783"/>
          </a:xfrm>
        </p:grpSpPr>
        <p:sp>
          <p:nvSpPr>
            <p:cNvPr id="16" name="Freeform 12"/>
            <p:cNvSpPr>
              <a:spLocks noChangeAspect="1"/>
            </p:cNvSpPr>
            <p:nvPr userDrawn="1"/>
          </p:nvSpPr>
          <p:spPr bwMode="gray">
            <a:xfrm rot="10800000">
              <a:off x="514911" y="0"/>
              <a:ext cx="121444" cy="461963"/>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91427" tIns="45714" rIns="91427" bIns="45714"/>
            <a:lstStyle/>
            <a:p>
              <a:pPr algn="ctr">
                <a:defRPr/>
              </a:pPr>
              <a:endParaRPr lang="en-GB" sz="1350" dirty="0"/>
            </a:p>
          </p:txBody>
        </p:sp>
        <p:sp>
          <p:nvSpPr>
            <p:cNvPr id="18" name="Freeform 12"/>
            <p:cNvSpPr>
              <a:spLocks noChangeAspect="1"/>
            </p:cNvSpPr>
            <p:nvPr userDrawn="1"/>
          </p:nvSpPr>
          <p:spPr bwMode="gray">
            <a:xfrm rot="10800000">
              <a:off x="514911" y="346868"/>
              <a:ext cx="121444" cy="461963"/>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91427" tIns="45714" rIns="91427" bIns="45714"/>
            <a:lstStyle/>
            <a:p>
              <a:pPr algn="ctr">
                <a:defRPr/>
              </a:pPr>
              <a:endParaRPr lang="en-GB" sz="1350" dirty="0"/>
            </a:p>
          </p:txBody>
        </p:sp>
        <p:sp>
          <p:nvSpPr>
            <p:cNvPr id="21" name="Freeform 12"/>
            <p:cNvSpPr>
              <a:spLocks noChangeAspect="1"/>
            </p:cNvSpPr>
            <p:nvPr userDrawn="1"/>
          </p:nvSpPr>
          <p:spPr bwMode="gray">
            <a:xfrm rot="10800000">
              <a:off x="514911" y="590820"/>
              <a:ext cx="121444" cy="461963"/>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91427" tIns="45714" rIns="91427" bIns="45714"/>
            <a:lstStyle/>
            <a:p>
              <a:pPr algn="ctr">
                <a:defRPr/>
              </a:pPr>
              <a:endParaRPr lang="en-GB" sz="1350" dirty="0"/>
            </a:p>
          </p:txBody>
        </p:sp>
      </p:grpSp>
      <p:pic>
        <p:nvPicPr>
          <p:cNvPr id="19" name="Picture 2" descr="G:\Office97\_GRAPHICS\hb@BDO\Library\09_Logos\BDO logo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61615" y="9008407"/>
            <a:ext cx="553500" cy="545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6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CDBB3-7CF3-4EB8-9378-713E954167A4}" type="datetimeFigureOut">
              <a:rPr lang="en-ZW" smtClean="0"/>
              <a:t>6/3/2019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421881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6CDBB3-7CF3-4EB8-9378-713E954167A4}" type="datetimeFigureOut">
              <a:rPr lang="en-ZW" smtClean="0"/>
              <a:t>6/3/2019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173069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6CDBB3-7CF3-4EB8-9378-713E954167A4}" type="datetimeFigureOut">
              <a:rPr lang="en-ZW" smtClean="0"/>
              <a:t>6/3/2019</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9197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6CDBB3-7CF3-4EB8-9378-713E954167A4}" type="datetimeFigureOut">
              <a:rPr lang="en-ZW" smtClean="0"/>
              <a:t>6/3/2019</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151502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CDBB3-7CF3-4EB8-9378-713E954167A4}" type="datetimeFigureOut">
              <a:rPr lang="en-ZW" smtClean="0"/>
              <a:t>6/3/2019</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24939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86CDBB3-7CF3-4EB8-9378-713E954167A4}" type="datetimeFigureOut">
              <a:rPr lang="en-ZW" smtClean="0"/>
              <a:t>6/3/2019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39073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86CDBB3-7CF3-4EB8-9378-713E954167A4}" type="datetimeFigureOut">
              <a:rPr lang="en-ZW" smtClean="0"/>
              <a:t>6/3/2019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DBAAA069-6D9E-45A1-B02D-1A8BD32C4A17}" type="slidenum">
              <a:rPr lang="en-ZW" smtClean="0"/>
              <a:t>‹#›</a:t>
            </a:fld>
            <a:endParaRPr lang="en-ZW"/>
          </a:p>
        </p:txBody>
      </p:sp>
    </p:spTree>
    <p:extLst>
      <p:ext uri="{BB962C8B-B14F-4D97-AF65-F5344CB8AC3E}">
        <p14:creationId xmlns:p14="http://schemas.microsoft.com/office/powerpoint/2010/main" val="348708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image" Target="../media/image1.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6CDBB3-7CF3-4EB8-9378-713E954167A4}" type="datetimeFigureOut">
              <a:rPr lang="en-ZW" smtClean="0"/>
              <a:t>6/3/2019</a:t>
            </a:fld>
            <a:endParaRPr lang="en-ZW"/>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BAAA069-6D9E-45A1-B02D-1A8BD32C4A17}" type="slidenum">
              <a:rPr lang="en-ZW" smtClean="0"/>
              <a:t>‹#›</a:t>
            </a:fld>
            <a:endParaRPr lang="en-ZW"/>
          </a:p>
        </p:txBody>
      </p:sp>
    </p:spTree>
    <p:extLst>
      <p:ext uri="{BB962C8B-B14F-4D97-AF65-F5344CB8AC3E}">
        <p14:creationId xmlns:p14="http://schemas.microsoft.com/office/powerpoint/2010/main" val="2303825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1">
          <a:blip r:embed="rId1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242888" y="1112897"/>
            <a:ext cx="6372223" cy="240066"/>
          </a:xfrm>
          <a:prstGeom prst="rect">
            <a:avLst/>
          </a:prstGeom>
        </p:spPr>
        <p:txBody>
          <a:bodyPr vert="horz" wrap="square" lIns="0" tIns="0" rIns="0" bIns="0" rtlCol="0" anchor="t" anchorCtr="0">
            <a:spAutoFit/>
          </a:bodyPr>
          <a:lstStyle/>
          <a:p>
            <a:r>
              <a:rPr lang="en-US"/>
              <a:t>Click to edit Master title style</a:t>
            </a:r>
            <a:endParaRPr lang="en-GB" dirty="0"/>
          </a:p>
        </p:txBody>
      </p:sp>
      <p:sp>
        <p:nvSpPr>
          <p:cNvPr id="3" name="Text Placeholder 2"/>
          <p:cNvSpPr>
            <a:spLocks noGrp="1"/>
          </p:cNvSpPr>
          <p:nvPr>
            <p:ph type="body" idx="1"/>
          </p:nvPr>
        </p:nvSpPr>
        <p:spPr bwMode="gray">
          <a:xfrm>
            <a:off x="242890" y="2650772"/>
            <a:ext cx="6372224" cy="5780256"/>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reeform 12"/>
          <p:cNvSpPr>
            <a:spLocks noChangeAspect="1"/>
          </p:cNvSpPr>
          <p:nvPr userDrawn="1"/>
        </p:nvSpPr>
        <p:spPr bwMode="gray">
          <a:xfrm>
            <a:off x="380709" y="9016297"/>
            <a:ext cx="91083" cy="889707"/>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68570" tIns="34286" rIns="68570" bIns="34286"/>
          <a:lstStyle/>
          <a:p>
            <a:pPr algn="ctr">
              <a:defRPr/>
            </a:pPr>
            <a:endParaRPr lang="en-GB" sz="1350" dirty="0"/>
          </a:p>
        </p:txBody>
      </p:sp>
      <p:sp>
        <p:nvSpPr>
          <p:cNvPr id="4" name="TextBox 3"/>
          <p:cNvSpPr txBox="1"/>
          <p:nvPr userDrawn="1"/>
        </p:nvSpPr>
        <p:spPr>
          <a:xfrm>
            <a:off x="583660" y="9493758"/>
            <a:ext cx="311285" cy="115416"/>
          </a:xfrm>
          <a:prstGeom prst="rect">
            <a:avLst/>
          </a:prstGeom>
          <a:noFill/>
        </p:spPr>
        <p:txBody>
          <a:bodyPr wrap="square" lIns="0" tIns="0" rIns="0" bIns="0" rtlCol="0" anchor="b" anchorCtr="0">
            <a:spAutoFit/>
          </a:bodyPr>
          <a:lstStyle/>
          <a:p>
            <a:fld id="{BFB441F5-AB9F-4FDC-AD6C-CB1DCDA421C0}" type="slidenum">
              <a:rPr lang="en-GB" sz="750" smtClean="0">
                <a:solidFill>
                  <a:schemeClr val="tx1"/>
                </a:solidFill>
              </a:rPr>
              <a:t>‹#›</a:t>
            </a:fld>
            <a:endParaRPr lang="en-GB" sz="750" dirty="0">
              <a:solidFill>
                <a:schemeClr val="tx1"/>
              </a:solidFill>
            </a:endParaRPr>
          </a:p>
        </p:txBody>
      </p:sp>
      <p:sp>
        <p:nvSpPr>
          <p:cNvPr id="13" name="Freeform 12"/>
          <p:cNvSpPr>
            <a:spLocks noChangeAspect="1"/>
          </p:cNvSpPr>
          <p:nvPr userDrawn="1"/>
        </p:nvSpPr>
        <p:spPr bwMode="gray">
          <a:xfrm rot="10800000">
            <a:off x="380709" y="2"/>
            <a:ext cx="91083" cy="889707"/>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lIns="68570" tIns="34286" rIns="68570" bIns="34286"/>
          <a:lstStyle/>
          <a:p>
            <a:pPr algn="ctr">
              <a:defRPr/>
            </a:pPr>
            <a:endParaRPr lang="en-GB" sz="1350" dirty="0"/>
          </a:p>
        </p:txBody>
      </p:sp>
      <p:pic>
        <p:nvPicPr>
          <p:cNvPr id="5" name="Picture 4"/>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6061807" y="9006400"/>
            <a:ext cx="553307" cy="547733"/>
          </a:xfrm>
          <a:prstGeom prst="rect">
            <a:avLst/>
          </a:prstGeom>
        </p:spPr>
      </p:pic>
    </p:spTree>
    <p:extLst>
      <p:ext uri="{BB962C8B-B14F-4D97-AF65-F5344CB8AC3E}">
        <p14:creationId xmlns:p14="http://schemas.microsoft.com/office/powerpoint/2010/main" val="29238735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sldNum="0" hdr="0" ftr="0" dt="0"/>
  <p:txStyles>
    <p:titleStyle>
      <a:lvl1pPr algn="l" defTabSz="685567" rtl="0" eaLnBrk="1" latinLnBrk="0" hangingPunct="1">
        <a:lnSpc>
          <a:spcPct val="80000"/>
        </a:lnSpc>
        <a:spcBef>
          <a:spcPct val="0"/>
        </a:spcBef>
        <a:buNone/>
        <a:defRPr sz="1950" b="1" kern="1200" cap="all" baseline="0">
          <a:solidFill>
            <a:schemeClr val="tx2"/>
          </a:solidFill>
          <a:latin typeface="+mj-lt"/>
          <a:ea typeface="+mj-ea"/>
          <a:cs typeface="+mj-cs"/>
        </a:defRPr>
      </a:lvl1pPr>
    </p:titleStyle>
    <p:bodyStyle>
      <a:lvl1pPr marL="0" indent="0" algn="l" defTabSz="685567" rtl="0" eaLnBrk="1" latinLnBrk="0" hangingPunct="1">
        <a:lnSpc>
          <a:spcPct val="100000"/>
        </a:lnSpc>
        <a:spcBef>
          <a:spcPts val="0"/>
        </a:spcBef>
        <a:spcAft>
          <a:spcPts val="450"/>
        </a:spcAft>
        <a:buFont typeface="Arial" pitchFamily="34" charset="0"/>
        <a:buNone/>
        <a:defRPr sz="1350" b="1" kern="1200">
          <a:solidFill>
            <a:schemeClr val="tx2"/>
          </a:solidFill>
          <a:latin typeface="+mn-lt"/>
          <a:ea typeface="+mn-ea"/>
          <a:cs typeface="+mn-cs"/>
        </a:defRPr>
      </a:lvl1pPr>
      <a:lvl2pPr marL="0" indent="0" algn="l" defTabSz="685567" rtl="0" eaLnBrk="1" latinLnBrk="0" hangingPunct="1">
        <a:lnSpc>
          <a:spcPct val="100000"/>
        </a:lnSpc>
        <a:spcBef>
          <a:spcPts val="0"/>
        </a:spcBef>
        <a:spcAft>
          <a:spcPts val="450"/>
        </a:spcAft>
        <a:buFont typeface="Arial" pitchFamily="34" charset="0"/>
        <a:buNone/>
        <a:defRPr sz="1350" kern="1200">
          <a:solidFill>
            <a:schemeClr val="tx1"/>
          </a:solidFill>
          <a:latin typeface="+mn-lt"/>
          <a:ea typeface="+mn-ea"/>
          <a:cs typeface="+mn-cs"/>
        </a:defRPr>
      </a:lvl2pPr>
      <a:lvl3pPr marL="197612" indent="-197612" algn="l" defTabSz="685567" rtl="0" eaLnBrk="1" latinLnBrk="0" hangingPunct="1">
        <a:lnSpc>
          <a:spcPct val="100000"/>
        </a:lnSpc>
        <a:spcBef>
          <a:spcPts val="0"/>
        </a:spcBef>
        <a:spcAft>
          <a:spcPts val="450"/>
        </a:spcAft>
        <a:buClr>
          <a:schemeClr val="tx2"/>
        </a:buClr>
        <a:buSzPct val="90000"/>
        <a:buFont typeface="Wingdings 3" panose="05040102010807070707" pitchFamily="18" charset="2"/>
        <a:buChar char="u"/>
        <a:defRPr sz="1350" kern="1200">
          <a:solidFill>
            <a:schemeClr val="tx1"/>
          </a:solidFill>
          <a:latin typeface="+mn-lt"/>
          <a:ea typeface="+mn-ea"/>
          <a:cs typeface="+mn-cs"/>
        </a:defRPr>
      </a:lvl3pPr>
      <a:lvl4pPr marL="402421" indent="-204783" algn="l" defTabSz="685567" rtl="0" eaLnBrk="1" latinLnBrk="0" hangingPunct="1">
        <a:lnSpc>
          <a:spcPct val="100000"/>
        </a:lnSpc>
        <a:spcBef>
          <a:spcPts val="0"/>
        </a:spcBef>
        <a:spcAft>
          <a:spcPts val="450"/>
        </a:spcAft>
        <a:buClr>
          <a:schemeClr val="tx2"/>
        </a:buClr>
        <a:buFont typeface="Arial" panose="020B0604020202020204" pitchFamily="34" charset="0"/>
        <a:buChar char="•"/>
        <a:defRPr sz="1350" kern="1200">
          <a:solidFill>
            <a:schemeClr val="tx1"/>
          </a:solidFill>
          <a:latin typeface="+mn-lt"/>
          <a:ea typeface="+mn-ea"/>
          <a:cs typeface="+mn-cs"/>
        </a:defRPr>
      </a:lvl4pPr>
      <a:lvl5pPr marL="602357" indent="-198802" algn="l" defTabSz="685567" rtl="0" eaLnBrk="1" latinLnBrk="0" hangingPunct="1">
        <a:lnSpc>
          <a:spcPct val="100000"/>
        </a:lnSpc>
        <a:spcBef>
          <a:spcPts val="0"/>
        </a:spcBef>
        <a:spcAft>
          <a:spcPts val="450"/>
        </a:spcAft>
        <a:buClr>
          <a:schemeClr val="tx2"/>
        </a:buClr>
        <a:buFont typeface="Trebuchet MS" pitchFamily="34" charset="0"/>
        <a:buChar char="–"/>
        <a:defRPr sz="1350" kern="1200">
          <a:solidFill>
            <a:schemeClr val="tx1"/>
          </a:solidFill>
          <a:latin typeface="+mn-lt"/>
          <a:ea typeface="+mn-ea"/>
          <a:cs typeface="+mn-cs"/>
        </a:defRPr>
      </a:lvl5pPr>
      <a:lvl6pPr marL="471623" indent="-116862" algn="l" defTabSz="685567" rtl="0" eaLnBrk="1" latinLnBrk="0" hangingPunct="1">
        <a:lnSpc>
          <a:spcPct val="110000"/>
        </a:lnSpc>
        <a:spcBef>
          <a:spcPts val="0"/>
        </a:spcBef>
        <a:spcAft>
          <a:spcPts val="394"/>
        </a:spcAft>
        <a:buFont typeface="Trebuchet MS" pitchFamily="34" charset="0"/>
        <a:buChar char="–"/>
        <a:defRPr lang="en-GB" sz="675" kern="1200" baseline="0" dirty="0" smtClean="0">
          <a:solidFill>
            <a:schemeClr val="tx1"/>
          </a:solidFill>
          <a:latin typeface="+mn-lt"/>
          <a:ea typeface="+mn-ea"/>
          <a:cs typeface="+mn-cs"/>
        </a:defRPr>
      </a:lvl6pPr>
      <a:lvl7pPr marL="2228092" indent="-171392" algn="l" defTabSz="685567"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0876" indent="-171392" algn="l" defTabSz="685567"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3658" indent="-171392" algn="l" defTabSz="685567"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567" rtl="0" eaLnBrk="1" latinLnBrk="0" hangingPunct="1">
        <a:defRPr sz="1350" kern="1200">
          <a:solidFill>
            <a:schemeClr val="tx1"/>
          </a:solidFill>
          <a:latin typeface="+mn-lt"/>
          <a:ea typeface="+mn-ea"/>
          <a:cs typeface="+mn-cs"/>
        </a:defRPr>
      </a:lvl1pPr>
      <a:lvl2pPr marL="342782" algn="l" defTabSz="685567" rtl="0" eaLnBrk="1" latinLnBrk="0" hangingPunct="1">
        <a:defRPr sz="1350" kern="1200">
          <a:solidFill>
            <a:schemeClr val="tx1"/>
          </a:solidFill>
          <a:latin typeface="+mn-lt"/>
          <a:ea typeface="+mn-ea"/>
          <a:cs typeface="+mn-cs"/>
        </a:defRPr>
      </a:lvl2pPr>
      <a:lvl3pPr marL="685567" algn="l" defTabSz="685567" rtl="0" eaLnBrk="1" latinLnBrk="0" hangingPunct="1">
        <a:defRPr sz="1350" kern="1200">
          <a:solidFill>
            <a:schemeClr val="tx1"/>
          </a:solidFill>
          <a:latin typeface="+mn-lt"/>
          <a:ea typeface="+mn-ea"/>
          <a:cs typeface="+mn-cs"/>
        </a:defRPr>
      </a:lvl3pPr>
      <a:lvl4pPr marL="1028350" algn="l" defTabSz="685567" rtl="0" eaLnBrk="1" latinLnBrk="0" hangingPunct="1">
        <a:defRPr sz="1350" kern="1200">
          <a:solidFill>
            <a:schemeClr val="tx1"/>
          </a:solidFill>
          <a:latin typeface="+mn-lt"/>
          <a:ea typeface="+mn-ea"/>
          <a:cs typeface="+mn-cs"/>
        </a:defRPr>
      </a:lvl4pPr>
      <a:lvl5pPr marL="1371133" algn="l" defTabSz="685567" rtl="0" eaLnBrk="1" latinLnBrk="0" hangingPunct="1">
        <a:defRPr sz="1350" kern="1200">
          <a:solidFill>
            <a:schemeClr val="tx1"/>
          </a:solidFill>
          <a:latin typeface="+mn-lt"/>
          <a:ea typeface="+mn-ea"/>
          <a:cs typeface="+mn-cs"/>
        </a:defRPr>
      </a:lvl5pPr>
      <a:lvl6pPr marL="1713916" algn="l" defTabSz="685567" rtl="0" eaLnBrk="1" latinLnBrk="0" hangingPunct="1">
        <a:defRPr sz="1350" kern="1200">
          <a:solidFill>
            <a:schemeClr val="tx1"/>
          </a:solidFill>
          <a:latin typeface="+mn-lt"/>
          <a:ea typeface="+mn-ea"/>
          <a:cs typeface="+mn-cs"/>
        </a:defRPr>
      </a:lvl6pPr>
      <a:lvl7pPr marL="2056700" algn="l" defTabSz="685567" rtl="0" eaLnBrk="1" latinLnBrk="0" hangingPunct="1">
        <a:defRPr sz="1350" kern="1200">
          <a:solidFill>
            <a:schemeClr val="tx1"/>
          </a:solidFill>
          <a:latin typeface="+mn-lt"/>
          <a:ea typeface="+mn-ea"/>
          <a:cs typeface="+mn-cs"/>
        </a:defRPr>
      </a:lvl7pPr>
      <a:lvl8pPr marL="2399483" algn="l" defTabSz="685567" rtl="0" eaLnBrk="1" latinLnBrk="0" hangingPunct="1">
        <a:defRPr sz="1350" kern="1200">
          <a:solidFill>
            <a:schemeClr val="tx1"/>
          </a:solidFill>
          <a:latin typeface="+mn-lt"/>
          <a:ea typeface="+mn-ea"/>
          <a:cs typeface="+mn-cs"/>
        </a:defRPr>
      </a:lvl8pPr>
      <a:lvl9pPr marL="2742267" algn="l" defTabSz="68556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mngorima@bdo.co.zw" TargetMode="External"/><Relationship Id="rId2" Type="http://schemas.openxmlformats.org/officeDocument/2006/relationships/hyperlink" Target="mailto:pmukamba@bdo.co.zw"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518C73-9F87-4404-A51B-BAA338DD0773}"/>
              </a:ext>
            </a:extLst>
          </p:cNvPr>
          <p:cNvSpPr txBox="1"/>
          <p:nvPr/>
        </p:nvSpPr>
        <p:spPr>
          <a:xfrm>
            <a:off x="428017" y="5106278"/>
            <a:ext cx="4260715" cy="15081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4400" b="0" i="0" u="none" strike="noStrike" kern="1200" cap="none" spc="0" normalizeH="0" baseline="0" noProof="0" dirty="0">
                <a:ln>
                  <a:noFill/>
                </a:ln>
                <a:effectLst/>
                <a:uLnTx/>
                <a:uFillTx/>
                <a:latin typeface="Bliss Pro Heavy" panose="02010006030000020004" pitchFamily="50" charset="0"/>
              </a:rPr>
              <a:t>BDO Zimbabwe</a:t>
            </a:r>
            <a:endParaRPr lang="en-ZW" sz="2800" dirty="0">
              <a:latin typeface="Bliss Pro Heavy" panose="02010006030000020004" pitchFamily="50"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2800" b="0" i="0" u="none" strike="noStrike" kern="1200" cap="none" spc="0" normalizeH="0" baseline="0" noProof="0" dirty="0">
                <a:ln>
                  <a:noFill/>
                </a:ln>
                <a:effectLst/>
                <a:uLnTx/>
                <a:uFillTx/>
                <a:latin typeface="Bliss Pro Heavy" panose="02010006030000020004" pitchFamily="50" charset="0"/>
                <a:ea typeface="+mn-ea"/>
                <a:cs typeface="+mn-cs"/>
              </a:rPr>
              <a:t>Indirect Tax News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2000" b="0" i="0" u="none" strike="noStrike" kern="1200" cap="none" spc="0" normalizeH="0" baseline="0" noProof="0" dirty="0">
                <a:ln>
                  <a:noFill/>
                </a:ln>
                <a:effectLst/>
                <a:uLnTx/>
                <a:uFillTx/>
                <a:latin typeface="Bliss Pro Heavy" panose="02010006030000020004" pitchFamily="50" charset="0"/>
                <a:ea typeface="+mn-ea"/>
                <a:cs typeface="+mn-cs"/>
              </a:rPr>
              <a:t>March 2019</a:t>
            </a:r>
          </a:p>
        </p:txBody>
      </p:sp>
      <p:sp>
        <p:nvSpPr>
          <p:cNvPr id="7" name="TextBox 6">
            <a:extLst>
              <a:ext uri="{FF2B5EF4-FFF2-40B4-BE49-F238E27FC236}">
                <a16:creationId xmlns:a16="http://schemas.microsoft.com/office/drawing/2014/main" id="{4B35FB4D-08AA-40D1-9742-4BD3C462EC28}"/>
              </a:ext>
            </a:extLst>
          </p:cNvPr>
          <p:cNvSpPr txBox="1"/>
          <p:nvPr/>
        </p:nvSpPr>
        <p:spPr>
          <a:xfrm>
            <a:off x="428017" y="7567694"/>
            <a:ext cx="4260715"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2000" b="0" i="0" u="none" strike="noStrike" kern="1200" cap="none" spc="0" normalizeH="0" baseline="0" noProof="0" dirty="0">
                <a:ln>
                  <a:noFill/>
                </a:ln>
                <a:solidFill>
                  <a:prstClr val="black"/>
                </a:solidFill>
                <a:effectLst/>
                <a:uLnTx/>
                <a:uFillTx/>
                <a:latin typeface="Bliss Pro Heavy" panose="02010006030000020004" pitchFamily="50" charset="0"/>
              </a:rPr>
              <a:t>Prepared by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2000" b="0" i="0" u="none" strike="noStrike" kern="1200" cap="none" spc="0" normalizeH="0" baseline="0" noProof="0" dirty="0">
                <a:ln>
                  <a:noFill/>
                </a:ln>
                <a:solidFill>
                  <a:prstClr val="black"/>
                </a:solidFill>
                <a:effectLst/>
                <a:uLnTx/>
                <a:uFillTx/>
                <a:latin typeface="Bliss Pro Heavy" panose="02010006030000020004" pitchFamily="50" charset="0"/>
              </a:rPr>
              <a:t>BDO Zimbabwe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W" sz="2000" b="0" i="0" u="none" strike="noStrike" kern="1200" cap="none" spc="0" normalizeH="0" baseline="0" noProof="0" dirty="0">
                <a:ln>
                  <a:noFill/>
                </a:ln>
                <a:solidFill>
                  <a:prstClr val="black"/>
                </a:solidFill>
                <a:effectLst/>
                <a:uLnTx/>
                <a:uFillTx/>
                <a:latin typeface="Bliss Pro Heavy" panose="02010006030000020004" pitchFamily="50" charset="0"/>
              </a:rPr>
              <a:t>Tax &amp; Advisory Services</a:t>
            </a:r>
          </a:p>
        </p:txBody>
      </p:sp>
    </p:spTree>
    <p:extLst>
      <p:ext uri="{BB962C8B-B14F-4D97-AF65-F5344CB8AC3E}">
        <p14:creationId xmlns:p14="http://schemas.microsoft.com/office/powerpoint/2010/main" val="5026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74000" r="-7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2ACAA6-13DF-402A-B060-EE408BEE132B}"/>
              </a:ext>
            </a:extLst>
          </p:cNvPr>
          <p:cNvSpPr txBox="1"/>
          <p:nvPr/>
        </p:nvSpPr>
        <p:spPr>
          <a:xfrm>
            <a:off x="403697" y="1400782"/>
            <a:ext cx="6050605" cy="7571303"/>
          </a:xfrm>
          <a:prstGeom prst="rect">
            <a:avLst/>
          </a:prstGeom>
          <a:noFill/>
        </p:spPr>
        <p:txBody>
          <a:bodyPr wrap="square" rtlCol="0">
            <a:spAutoFit/>
          </a:bodyPr>
          <a:lstStyle/>
          <a:p>
            <a:r>
              <a:rPr lang="en-ZW" u="sng" dirty="0">
                <a:solidFill>
                  <a:srgbClr val="ED1A3B"/>
                </a:solidFill>
                <a:latin typeface="Bliss Pro Light" panose="02010006030000020004" pitchFamily="50" charset="0"/>
              </a:rPr>
              <a:t>March 2019</a:t>
            </a:r>
          </a:p>
          <a:p>
            <a:endParaRPr lang="en-ZW" dirty="0">
              <a:solidFill>
                <a:srgbClr val="ED1A3B"/>
              </a:solidFill>
              <a:latin typeface="Bliss Pro Light" panose="02010006030000020004" pitchFamily="50" charset="0"/>
            </a:endParaRPr>
          </a:p>
          <a:p>
            <a:r>
              <a:rPr lang="en-ZW" dirty="0">
                <a:solidFill>
                  <a:srgbClr val="ED1A3B"/>
                </a:solidFill>
                <a:latin typeface="Bliss Pro Light" panose="02010006030000020004" pitchFamily="50" charset="0"/>
              </a:rPr>
              <a:t>The New Minister of Finance announced several changes to the VAT and Customs legislation, most of which took effect on or after 1 January 2019. In this article we highlight some of the key changes.</a:t>
            </a:r>
          </a:p>
          <a:p>
            <a:endParaRPr lang="en-ZW" b="1" dirty="0">
              <a:solidFill>
                <a:srgbClr val="ED1A3B"/>
              </a:solidFill>
              <a:latin typeface="Bliss Pro Light" panose="02010006030000020004" pitchFamily="50" charset="0"/>
            </a:endParaRPr>
          </a:p>
          <a:p>
            <a:r>
              <a:rPr lang="en-ZW" b="1" dirty="0">
                <a:latin typeface="Bliss Pro Light" panose="02010006030000020004" pitchFamily="50" charset="0"/>
              </a:rPr>
              <a:t>Claiming input VAT beyond the prescribed 12-month period</a:t>
            </a:r>
            <a:endParaRPr lang="en-ZW" dirty="0">
              <a:latin typeface="Bliss Pro Light" panose="02010006030000020004" pitchFamily="50" charset="0"/>
            </a:endParaRPr>
          </a:p>
          <a:p>
            <a:r>
              <a:rPr lang="en-ZW" dirty="0">
                <a:solidFill>
                  <a:srgbClr val="ED1A3B"/>
                </a:solidFill>
                <a:latin typeface="Bliss Pro Light" panose="02010006030000020004" pitchFamily="50" charset="0"/>
              </a:rPr>
              <a:t>The VAT Act has been amended to allow for the extension of time for claiming the deduction of input tax beyond the prescribed 12 months. To qualify for the extension the taxpayer must satisfy the Commissioner that there was good cause for the delay in claiming the deduction.    </a:t>
            </a:r>
          </a:p>
          <a:p>
            <a:endParaRPr lang="en-ZW" b="1" dirty="0">
              <a:latin typeface="Bliss Pro Light" panose="02010006030000020004" pitchFamily="50" charset="0"/>
            </a:endParaRPr>
          </a:p>
          <a:p>
            <a:r>
              <a:rPr lang="en-ZW" b="1" dirty="0">
                <a:latin typeface="Bliss Pro Light" panose="02010006030000020004" pitchFamily="50" charset="0"/>
              </a:rPr>
              <a:t>Payment of VAT in the Currency of Trade</a:t>
            </a:r>
            <a:endParaRPr lang="en-ZW" dirty="0">
              <a:latin typeface="Bliss Pro Light" panose="02010006030000020004" pitchFamily="50" charset="0"/>
            </a:endParaRPr>
          </a:p>
          <a:p>
            <a:r>
              <a:rPr lang="en-ZW" dirty="0">
                <a:solidFill>
                  <a:srgbClr val="ED1A3B"/>
                </a:solidFill>
                <a:latin typeface="Bliss Pro Light" panose="02010006030000020004" pitchFamily="50" charset="0"/>
              </a:rPr>
              <a:t>Starting 1 January 2019 VAT must be remitted in the currency in which it was collected (the so-called underlying currency). The penalties for failing to pay VAT in the underlying currency in which it was received is 100% of the VAT payable and the penalty is payable in the underlying currency.</a:t>
            </a:r>
          </a:p>
          <a:p>
            <a:endParaRPr lang="en-ZW" dirty="0">
              <a:solidFill>
                <a:srgbClr val="ED1A3B"/>
              </a:solidFill>
              <a:latin typeface="Bliss Pro Light" panose="02010006030000020004" pitchFamily="50" charset="0"/>
            </a:endParaRPr>
          </a:p>
          <a:p>
            <a:r>
              <a:rPr lang="en-ZW" dirty="0">
                <a:solidFill>
                  <a:srgbClr val="ED1A3B"/>
                </a:solidFill>
                <a:latin typeface="Bliss Pro Light" panose="02010006030000020004" pitchFamily="50" charset="0"/>
              </a:rPr>
              <a:t>If the VAT amount is not settled within the required period and the taxpayer cannot demonstrate just cause for not remitting it in a timely fashion, the Zimbabwe Revenue Authority (the ZIMRA) will levy civil penalties at a rate of USD 30 per day up to a maximum of USD 5,430.</a:t>
            </a:r>
          </a:p>
          <a:p>
            <a:endParaRPr lang="en-ZW" dirty="0">
              <a:latin typeface="Bliss Pro Light" panose="02010006030000020004" pitchFamily="50" charset="0"/>
            </a:endParaRPr>
          </a:p>
        </p:txBody>
      </p:sp>
      <p:sp>
        <p:nvSpPr>
          <p:cNvPr id="3" name="TextBox 2">
            <a:extLst>
              <a:ext uri="{FF2B5EF4-FFF2-40B4-BE49-F238E27FC236}">
                <a16:creationId xmlns:a16="http://schemas.microsoft.com/office/drawing/2014/main" id="{04FF1484-9EE3-4133-9E1E-9C460DDF5F07}"/>
              </a:ext>
            </a:extLst>
          </p:cNvPr>
          <p:cNvSpPr txBox="1"/>
          <p:nvPr/>
        </p:nvSpPr>
        <p:spPr>
          <a:xfrm>
            <a:off x="817124" y="8972085"/>
            <a:ext cx="4105072" cy="338554"/>
          </a:xfrm>
          <a:prstGeom prst="rect">
            <a:avLst/>
          </a:prstGeom>
          <a:noFill/>
        </p:spPr>
        <p:txBody>
          <a:bodyPr wrap="square" rtlCol="0">
            <a:spAutoFit/>
          </a:bodyPr>
          <a:lstStyle/>
          <a:p>
            <a:r>
              <a:rPr lang="en-ZW" sz="1600" dirty="0">
                <a:latin typeface="Bliss Pro Light" panose="02010006030000020004" pitchFamily="50" charset="0"/>
              </a:rPr>
              <a:t>BDO Zimbabwe Tax &amp; Advisory Services</a:t>
            </a:r>
          </a:p>
        </p:txBody>
      </p:sp>
    </p:spTree>
    <p:extLst>
      <p:ext uri="{BB962C8B-B14F-4D97-AF65-F5344CB8AC3E}">
        <p14:creationId xmlns:p14="http://schemas.microsoft.com/office/powerpoint/2010/main" val="365209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74000" r="-7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3B63B5-ADFE-43E3-BA50-2AE9AE21BE72}"/>
              </a:ext>
            </a:extLst>
          </p:cNvPr>
          <p:cNvSpPr txBox="1"/>
          <p:nvPr/>
        </p:nvSpPr>
        <p:spPr>
          <a:xfrm>
            <a:off x="335604" y="1439723"/>
            <a:ext cx="6186791" cy="6186309"/>
          </a:xfrm>
          <a:prstGeom prst="rect">
            <a:avLst/>
          </a:prstGeom>
          <a:noFill/>
        </p:spPr>
        <p:txBody>
          <a:bodyPr wrap="square" rtlCol="0">
            <a:spAutoFit/>
          </a:bodyPr>
          <a:lstStyle/>
          <a:p>
            <a:pPr algn="just"/>
            <a:r>
              <a:rPr lang="en-ZW" b="1" dirty="0">
                <a:latin typeface="Bliss Pro Light" panose="02010006030000020004" pitchFamily="50" charset="0"/>
              </a:rPr>
              <a:t>Imported services</a:t>
            </a:r>
            <a:endParaRPr lang="en-ZW" dirty="0">
              <a:latin typeface="Bliss Pro Light" panose="02010006030000020004" pitchFamily="50" charset="0"/>
            </a:endParaRPr>
          </a:p>
          <a:p>
            <a:pPr algn="just"/>
            <a:r>
              <a:rPr lang="en-ZW" dirty="0">
                <a:solidFill>
                  <a:srgbClr val="ED1A3B"/>
                </a:solidFill>
                <a:latin typeface="Bliss Pro Light" panose="02010006030000020004" pitchFamily="50" charset="0"/>
              </a:rPr>
              <a:t>The notion of what constitutes a supply of imported services has been extended to include services supplied to locals by all non-resident service providers. The amendment broadens the scope of VAT on imported services and it will be an additional cost to business.</a:t>
            </a:r>
          </a:p>
          <a:p>
            <a:pPr algn="just"/>
            <a:endParaRPr lang="en-ZW" dirty="0">
              <a:solidFill>
                <a:srgbClr val="ED1A3B"/>
              </a:solidFill>
              <a:latin typeface="Bliss Pro Light" panose="02010006030000020004" pitchFamily="50" charset="0"/>
            </a:endParaRPr>
          </a:p>
          <a:p>
            <a:pPr algn="just"/>
            <a:r>
              <a:rPr lang="en-ZW" b="1" dirty="0">
                <a:latin typeface="Bliss Pro Light" panose="02010006030000020004" pitchFamily="50" charset="0"/>
              </a:rPr>
              <a:t>Duty payment in foreign currency for selected goods</a:t>
            </a:r>
            <a:endParaRPr lang="en-ZW" dirty="0">
              <a:latin typeface="Bliss Pro Light" panose="02010006030000020004" pitchFamily="50" charset="0"/>
            </a:endParaRPr>
          </a:p>
          <a:p>
            <a:pPr algn="just"/>
            <a:r>
              <a:rPr lang="en-ZW" dirty="0">
                <a:solidFill>
                  <a:srgbClr val="ED1A3B"/>
                </a:solidFill>
                <a:latin typeface="Bliss Pro Light" panose="02010006030000020004" pitchFamily="50" charset="0"/>
              </a:rPr>
              <a:t>Beginning 23 November 2018, customs duty on specified goods and on some passenger vehicles will be payable in foreign currency. Included in the list of specified goods are prepared foodstuffs, alcohol, cigarettes, all types of travel bags, bed and kitchen linen, and passenger/double cab vehicles.</a:t>
            </a:r>
          </a:p>
          <a:p>
            <a:pPr algn="just"/>
            <a:r>
              <a:rPr lang="en-ZW" b="1" dirty="0">
                <a:solidFill>
                  <a:srgbClr val="ED1A3B"/>
                </a:solidFill>
                <a:latin typeface="Bliss Pro Light" panose="02010006030000020004" pitchFamily="50" charset="0"/>
              </a:rPr>
              <a:t>Relief from duty for some manufactures</a:t>
            </a:r>
          </a:p>
          <a:p>
            <a:pPr algn="just"/>
            <a:endParaRPr lang="en-ZW" dirty="0">
              <a:solidFill>
                <a:srgbClr val="ED1A3B"/>
              </a:solidFill>
              <a:latin typeface="Bliss Pro Light" panose="02010006030000020004" pitchFamily="50" charset="0"/>
            </a:endParaRPr>
          </a:p>
          <a:p>
            <a:pPr algn="just"/>
            <a:r>
              <a:rPr lang="en-ZW" dirty="0">
                <a:solidFill>
                  <a:srgbClr val="ED1A3B"/>
                </a:solidFill>
                <a:latin typeface="Bliss Pro Light" panose="02010006030000020004" pitchFamily="50" charset="0"/>
              </a:rPr>
              <a:t>To avoid shortages and to encourage more production, starting 1 January 2019, selected manufactures are relieved of the obligation to pay duty. Manufacturers benefitting from this relief include those in the dairy industry, the poultry industry with respect to fertilised eggs, the pharmaceutical industry, fertiliser manufactures, and importers of feminine hygiene products. </a:t>
            </a:r>
          </a:p>
          <a:p>
            <a:r>
              <a:rPr lang="en-ZW" dirty="0">
                <a:latin typeface="Bliss Pro Light" panose="02010006030000020004" pitchFamily="50" charset="0"/>
              </a:rPr>
              <a:t> </a:t>
            </a:r>
          </a:p>
        </p:txBody>
      </p:sp>
      <p:sp>
        <p:nvSpPr>
          <p:cNvPr id="3" name="TextBox 2">
            <a:extLst>
              <a:ext uri="{FF2B5EF4-FFF2-40B4-BE49-F238E27FC236}">
                <a16:creationId xmlns:a16="http://schemas.microsoft.com/office/drawing/2014/main" id="{02002C8D-65C7-4CE6-BD21-5C9C7FAE7D7C}"/>
              </a:ext>
            </a:extLst>
          </p:cNvPr>
          <p:cNvSpPr txBox="1"/>
          <p:nvPr/>
        </p:nvSpPr>
        <p:spPr>
          <a:xfrm>
            <a:off x="856034" y="8976476"/>
            <a:ext cx="4241260" cy="338554"/>
          </a:xfrm>
          <a:prstGeom prst="rect">
            <a:avLst/>
          </a:prstGeom>
          <a:noFill/>
        </p:spPr>
        <p:txBody>
          <a:bodyPr wrap="square" rtlCol="0">
            <a:spAutoFit/>
          </a:bodyPr>
          <a:lstStyle/>
          <a:p>
            <a:r>
              <a:rPr lang="en-ZW" sz="1600" dirty="0">
                <a:latin typeface="Bliss Pro Light" panose="02010006030000020004" pitchFamily="50" charset="0"/>
              </a:rPr>
              <a:t>BDO Zimbabwe Tax &amp; Advisory Services</a:t>
            </a:r>
          </a:p>
        </p:txBody>
      </p:sp>
    </p:spTree>
    <p:extLst>
      <p:ext uri="{BB962C8B-B14F-4D97-AF65-F5344CB8AC3E}">
        <p14:creationId xmlns:p14="http://schemas.microsoft.com/office/powerpoint/2010/main" val="360874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57C9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B35FB4D-08AA-40D1-9742-4BD3C462EC28}"/>
              </a:ext>
            </a:extLst>
          </p:cNvPr>
          <p:cNvSpPr txBox="1"/>
          <p:nvPr/>
        </p:nvSpPr>
        <p:spPr>
          <a:xfrm>
            <a:off x="904672" y="9093208"/>
            <a:ext cx="3706238" cy="369332"/>
          </a:xfrm>
          <a:prstGeom prst="rect">
            <a:avLst/>
          </a:prstGeom>
          <a:noFill/>
        </p:spPr>
        <p:txBody>
          <a:bodyPr wrap="square" rtlCol="0">
            <a:spAutoFit/>
          </a:bodyPr>
          <a:lstStyle/>
          <a:p>
            <a:r>
              <a:rPr lang="en-ZW" dirty="0">
                <a:solidFill>
                  <a:schemeClr val="bg1"/>
                </a:solidFill>
                <a:latin typeface="Bliss Pro Light" panose="02010006030000020004" pitchFamily="50" charset="0"/>
              </a:rPr>
              <a:t>BDO </a:t>
            </a:r>
            <a:r>
              <a:rPr lang="en-ZW" dirty="0" err="1">
                <a:solidFill>
                  <a:schemeClr val="bg1"/>
                </a:solidFill>
                <a:latin typeface="Bliss Pro Light" panose="02010006030000020004" pitchFamily="50" charset="0"/>
              </a:rPr>
              <a:t>Zimbawe</a:t>
            </a:r>
            <a:r>
              <a:rPr lang="en-ZW" dirty="0">
                <a:solidFill>
                  <a:schemeClr val="bg1"/>
                </a:solidFill>
                <a:latin typeface="Bliss Pro Light" panose="02010006030000020004" pitchFamily="50" charset="0"/>
              </a:rPr>
              <a:t> Tax &amp; Advisory Services</a:t>
            </a:r>
          </a:p>
        </p:txBody>
      </p:sp>
      <p:sp>
        <p:nvSpPr>
          <p:cNvPr id="11" name="Rectangle 10">
            <a:extLst>
              <a:ext uri="{FF2B5EF4-FFF2-40B4-BE49-F238E27FC236}">
                <a16:creationId xmlns:a16="http://schemas.microsoft.com/office/drawing/2014/main" id="{8C24C5A5-0277-4EF0-9CC2-41F3F1B71878}"/>
              </a:ext>
            </a:extLst>
          </p:cNvPr>
          <p:cNvSpPr/>
          <p:nvPr/>
        </p:nvSpPr>
        <p:spPr>
          <a:xfrm>
            <a:off x="401872" y="1412771"/>
            <a:ext cx="3027128" cy="1200329"/>
          </a:xfrm>
          <a:prstGeom prst="rect">
            <a:avLst/>
          </a:prstGeom>
        </p:spPr>
        <p:txBody>
          <a:bodyPr wrap="square">
            <a:spAutoFit/>
          </a:bodyPr>
          <a:lstStyle/>
          <a:p>
            <a:r>
              <a:rPr lang="en-ZW" dirty="0">
                <a:solidFill>
                  <a:schemeClr val="bg1"/>
                </a:solidFill>
                <a:latin typeface="Bliss Pro Light" panose="02010006030000020004" pitchFamily="50" charset="0"/>
              </a:rPr>
              <a:t>For More Information Contact:</a:t>
            </a:r>
          </a:p>
          <a:p>
            <a:endParaRPr lang="en-ZW" dirty="0">
              <a:latin typeface="Bliss Pro Light" panose="02010006030000020004" pitchFamily="50" charset="0"/>
            </a:endParaRPr>
          </a:p>
          <a:p>
            <a:endParaRPr lang="en-ZW" u="sng" dirty="0">
              <a:solidFill>
                <a:schemeClr val="bg1"/>
              </a:solidFill>
              <a:latin typeface="Bliss Pro Light" panose="02010006030000020004" pitchFamily="50" charset="0"/>
            </a:endParaRPr>
          </a:p>
          <a:p>
            <a:endParaRPr lang="en-ZW" u="sng" dirty="0">
              <a:solidFill>
                <a:schemeClr val="bg1"/>
              </a:solidFill>
              <a:latin typeface="Bliss Pro Light" panose="02010006030000020004" pitchFamily="50" charset="0"/>
            </a:endParaRPr>
          </a:p>
        </p:txBody>
      </p:sp>
      <p:sp>
        <p:nvSpPr>
          <p:cNvPr id="13" name="Content Placeholder 8">
            <a:extLst>
              <a:ext uri="{FF2B5EF4-FFF2-40B4-BE49-F238E27FC236}">
                <a16:creationId xmlns:a16="http://schemas.microsoft.com/office/drawing/2014/main" id="{511844AD-29DC-411C-89E3-47E01B8DA026}"/>
              </a:ext>
            </a:extLst>
          </p:cNvPr>
          <p:cNvSpPr txBox="1">
            <a:spLocks/>
          </p:cNvSpPr>
          <p:nvPr/>
        </p:nvSpPr>
        <p:spPr>
          <a:xfrm>
            <a:off x="401872" y="5758602"/>
            <a:ext cx="6054253" cy="2081891"/>
          </a:xfrm>
          <a:prstGeom prst="rect">
            <a:avLst/>
          </a:prstGeom>
        </p:spPr>
        <p:txBody>
          <a:bodyPr vert="horz" lIns="0" tIns="0" rIns="0" bIns="0" rtlCol="0">
            <a:noAutofit/>
          </a:bodyPr>
          <a:lstStyle>
            <a:lvl1pPr marL="0" indent="0" algn="l" rtl="0" eaLnBrk="0" fontAlgn="base" hangingPunct="0">
              <a:spcBef>
                <a:spcPct val="40000"/>
              </a:spcBef>
              <a:spcAft>
                <a:spcPct val="0"/>
              </a:spcAft>
              <a:defRPr sz="1000" b="0">
                <a:solidFill>
                  <a:schemeClr val="bg1"/>
                </a:solidFill>
                <a:latin typeface="+mn-lt"/>
                <a:ea typeface="+mn-ea"/>
                <a:cs typeface="+mn-cs"/>
              </a:defRPr>
            </a:lvl1pPr>
            <a:lvl2pPr marL="1588" indent="-1588" algn="l" rtl="0" eaLnBrk="0" fontAlgn="base" hangingPunct="0">
              <a:spcBef>
                <a:spcPct val="40000"/>
              </a:spcBef>
              <a:spcAft>
                <a:spcPct val="0"/>
              </a:spcAft>
              <a:defRPr sz="900">
                <a:solidFill>
                  <a:schemeClr val="bg1"/>
                </a:solidFill>
                <a:latin typeface="+mn-lt"/>
              </a:defRPr>
            </a:lvl2pPr>
            <a:lvl3pPr marL="128588" indent="-125413" algn="l" rtl="0" eaLnBrk="0" fontAlgn="base" hangingPunct="0">
              <a:spcBef>
                <a:spcPct val="40000"/>
              </a:spcBef>
              <a:spcAft>
                <a:spcPct val="0"/>
              </a:spcAft>
              <a:buClr>
                <a:schemeClr val="accent1"/>
              </a:buClr>
              <a:buSzPct val="80000"/>
              <a:buFont typeface="Wingdings 3" panose="05040102010807070707" pitchFamily="18" charset="2"/>
              <a:buChar char="u"/>
              <a:defRPr sz="900">
                <a:solidFill>
                  <a:schemeClr val="bg1"/>
                </a:solidFill>
                <a:latin typeface="+mn-lt"/>
              </a:defRPr>
            </a:lvl3pPr>
            <a:lvl4pPr marL="277813" indent="-147638" algn="l" rtl="0" eaLnBrk="0" fontAlgn="base" hangingPunct="0">
              <a:spcBef>
                <a:spcPct val="40000"/>
              </a:spcBef>
              <a:spcAft>
                <a:spcPct val="0"/>
              </a:spcAft>
              <a:buFont typeface="Univers HSBCPB Con 520"/>
              <a:buChar char="-"/>
              <a:defRPr sz="900">
                <a:solidFill>
                  <a:schemeClr val="bg1"/>
                </a:solidFill>
                <a:latin typeface="+mn-lt"/>
              </a:defRPr>
            </a:lvl4pPr>
            <a:lvl5pPr marL="447675" indent="-168275" algn="l" rtl="0" eaLnBrk="0" fontAlgn="base" hangingPunct="0">
              <a:spcBef>
                <a:spcPct val="40000"/>
              </a:spcBef>
              <a:spcAft>
                <a:spcPct val="0"/>
              </a:spcAft>
              <a:buFont typeface="Univers HSBCPB Con 520"/>
              <a:buChar char="-"/>
              <a:defRPr sz="900">
                <a:solidFill>
                  <a:schemeClr val="bg1"/>
                </a:solidFill>
                <a:latin typeface="+mn-lt"/>
              </a:defRPr>
            </a:lvl5pPr>
            <a:lvl6pPr marL="904875" indent="-168275" algn="l" rtl="0" fontAlgn="base">
              <a:spcBef>
                <a:spcPct val="40000"/>
              </a:spcBef>
              <a:spcAft>
                <a:spcPct val="0"/>
              </a:spcAft>
              <a:buFont typeface="Univers HSBCPB Con 520" pitchFamily="34" charset="0"/>
              <a:buChar char="-"/>
              <a:defRPr sz="1000">
                <a:solidFill>
                  <a:srgbClr val="786860"/>
                </a:solidFill>
                <a:latin typeface="+mn-lt"/>
              </a:defRPr>
            </a:lvl6pPr>
            <a:lvl7pPr marL="1362075" indent="-168275" algn="l" rtl="0" fontAlgn="base">
              <a:spcBef>
                <a:spcPct val="40000"/>
              </a:spcBef>
              <a:spcAft>
                <a:spcPct val="0"/>
              </a:spcAft>
              <a:buFont typeface="Univers HSBCPB Con 520" pitchFamily="34" charset="0"/>
              <a:buChar char="-"/>
              <a:defRPr sz="1000">
                <a:solidFill>
                  <a:srgbClr val="786860"/>
                </a:solidFill>
                <a:latin typeface="+mn-lt"/>
              </a:defRPr>
            </a:lvl7pPr>
            <a:lvl8pPr marL="1819275" indent="-168275" algn="l" rtl="0" fontAlgn="base">
              <a:spcBef>
                <a:spcPct val="40000"/>
              </a:spcBef>
              <a:spcAft>
                <a:spcPct val="0"/>
              </a:spcAft>
              <a:buFont typeface="Univers HSBCPB Con 520" pitchFamily="34" charset="0"/>
              <a:buChar char="-"/>
              <a:defRPr sz="1000">
                <a:solidFill>
                  <a:srgbClr val="786860"/>
                </a:solidFill>
                <a:latin typeface="+mn-lt"/>
              </a:defRPr>
            </a:lvl8pPr>
            <a:lvl9pPr marL="2276475" indent="-168275" algn="l" rtl="0" fontAlgn="base">
              <a:spcBef>
                <a:spcPct val="40000"/>
              </a:spcBef>
              <a:spcAft>
                <a:spcPct val="0"/>
              </a:spcAft>
              <a:buFont typeface="Univers HSBCPB Con 520" pitchFamily="34" charset="0"/>
              <a:buChar char="-"/>
              <a:defRPr sz="1000">
                <a:solidFill>
                  <a:srgbClr val="786860"/>
                </a:solidFill>
                <a:latin typeface="+mn-lt"/>
              </a:defRPr>
            </a:lvl9pPr>
          </a:lstStyle>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sz="1200" b="0" i="0" u="none" strike="noStrike" kern="0" cap="none" spc="0" normalizeH="0" baseline="0" noProof="0" dirty="0">
                <a:ln>
                  <a:noFill/>
                </a:ln>
                <a:effectLst/>
                <a:uLnTx/>
                <a:uFillTx/>
                <a:latin typeface="Bliss Pro Light" panose="02010006030000020004" pitchFamily="50" charset="0"/>
              </a:rPr>
              <a:t>BDO Zimbabwe, is a member of BDO International Limited, a UK company limited by guarantee, and forms part of the international BDO network of independent firms.</a:t>
            </a:r>
          </a:p>
          <a:p>
            <a:pPr marL="0" marR="0" lvl="0" indent="0" algn="l" defTabSz="914400" rtl="0" eaLnBrk="0" fontAlgn="base" latinLnBrk="0" hangingPunct="0">
              <a:lnSpc>
                <a:spcPct val="100000"/>
              </a:lnSpc>
              <a:spcBef>
                <a:spcPct val="40000"/>
              </a:spcBef>
              <a:spcAft>
                <a:spcPct val="0"/>
              </a:spcAft>
              <a:buClrTx/>
              <a:buSzTx/>
              <a:buFontTx/>
              <a:buNone/>
              <a:tabLst/>
              <a:defRPr/>
            </a:pPr>
            <a:endParaRPr kumimoji="0" lang="en-US" sz="1200" b="0" i="0" u="none" strike="noStrike" kern="0" cap="none" spc="0" normalizeH="0" baseline="0" noProof="0" dirty="0">
              <a:ln>
                <a:noFill/>
              </a:ln>
              <a:effectLst/>
              <a:uLnTx/>
              <a:uFillTx/>
              <a:latin typeface="Bliss Pro Light" panose="02010006030000020004" pitchFamily="50" charset="0"/>
            </a:endParaRP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sz="1200" b="0" i="0" u="none" strike="noStrike" kern="0" cap="none" spc="0" normalizeH="0" baseline="0" noProof="0" dirty="0">
                <a:ln>
                  <a:noFill/>
                </a:ln>
                <a:effectLst/>
                <a:uLnTx/>
                <a:uFillTx/>
                <a:latin typeface="Bliss Pro Light" panose="02010006030000020004" pitchFamily="50" charset="0"/>
              </a:rPr>
              <a:t>For more than 100 years, BDO Global has provided quality service through the active involvement of experienced and committed professionals. The firms serve clients through 1500 offices globally and boast of a total employee headcount of 73 854, with a staff to partner ratio of 9:1. BDO International Limited has 32 Member firms in Africa with at least 26 Independent reference firms. BDO serves multi-national clients through a global network of 73,854 people working out of 1,500 offices across 162 countries.</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sz="1200" b="0" i="0" u="none" strike="noStrike" kern="0" cap="none" spc="0" normalizeH="0" baseline="0" noProof="0" dirty="0">
                <a:ln>
                  <a:noFill/>
                </a:ln>
                <a:effectLst/>
                <a:uLnTx/>
                <a:uFillTx/>
                <a:latin typeface="Bliss Pro Light" panose="02010006030000020004" pitchFamily="50" charset="0"/>
              </a:rPr>
              <a:t> </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sz="1200" b="0" i="0" u="none" strike="noStrike" kern="0" cap="none" spc="0" normalizeH="0" baseline="0" noProof="0" dirty="0">
                <a:ln>
                  <a:noFill/>
                </a:ln>
                <a:effectLst/>
                <a:uLnTx/>
                <a:uFillTx/>
                <a:latin typeface="Bliss Pro Light" panose="02010006030000020004" pitchFamily="50" charset="0"/>
              </a:rPr>
              <a:t>BDO is the brand name for the BDO network and for each of the BDO Member firm.</a:t>
            </a:r>
          </a:p>
          <a:p>
            <a:pPr marL="0" marR="0" lvl="0" indent="0" algn="l" defTabSz="914400" rtl="0" eaLnBrk="0" fontAlgn="base" latinLnBrk="0" hangingPunct="0">
              <a:lnSpc>
                <a:spcPct val="100000"/>
              </a:lnSpc>
              <a:spcBef>
                <a:spcPct val="40000"/>
              </a:spcBef>
              <a:spcAft>
                <a:spcPct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Bliss Pro Light" panose="02010006030000020004" pitchFamily="50" charset="0"/>
            </a:endParaRP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sz="1200" b="1" i="0" u="none" strike="noStrike" kern="0" cap="none" spc="0" normalizeH="0" baseline="0" noProof="0" dirty="0">
                <a:ln>
                  <a:noFill/>
                </a:ln>
                <a:effectLst/>
                <a:uLnTx/>
                <a:uFillTx/>
                <a:latin typeface="Bliss Pro Light" panose="02010006030000020004" pitchFamily="50" charset="0"/>
              </a:rPr>
              <a:t>www.bdo.co.zw</a:t>
            </a:r>
          </a:p>
        </p:txBody>
      </p:sp>
      <p:sp>
        <p:nvSpPr>
          <p:cNvPr id="12" name="TextBox 11">
            <a:extLst>
              <a:ext uri="{FF2B5EF4-FFF2-40B4-BE49-F238E27FC236}">
                <a16:creationId xmlns:a16="http://schemas.microsoft.com/office/drawing/2014/main" id="{39338A2A-9ED8-4C36-9930-B19F4A8FCE2F}"/>
              </a:ext>
            </a:extLst>
          </p:cNvPr>
          <p:cNvSpPr txBox="1"/>
          <p:nvPr/>
        </p:nvSpPr>
        <p:spPr>
          <a:xfrm>
            <a:off x="401872" y="2221364"/>
            <a:ext cx="2765088" cy="2031325"/>
          </a:xfrm>
          <a:prstGeom prst="rect">
            <a:avLst/>
          </a:prstGeom>
          <a:noFill/>
        </p:spPr>
        <p:txBody>
          <a:bodyPr wrap="square" rtlCol="0">
            <a:spAutoFit/>
          </a:bodyPr>
          <a:lstStyle/>
          <a:p>
            <a:r>
              <a:rPr lang="en-ZW" dirty="0">
                <a:solidFill>
                  <a:schemeClr val="bg1"/>
                </a:solidFill>
                <a:latin typeface="Bliss Pro Light" panose="02010006030000020004" pitchFamily="50" charset="0"/>
              </a:rPr>
              <a:t>BDO Tax and Advisory</a:t>
            </a:r>
          </a:p>
          <a:p>
            <a:r>
              <a:rPr lang="en-ZW" dirty="0">
                <a:solidFill>
                  <a:schemeClr val="bg1"/>
                </a:solidFill>
                <a:latin typeface="Bliss Pro Light" panose="02010006030000020004" pitchFamily="50" charset="0"/>
              </a:rPr>
              <a:t>124 Churchill Avenue,</a:t>
            </a:r>
          </a:p>
          <a:p>
            <a:r>
              <a:rPr lang="en-ZW" dirty="0">
                <a:solidFill>
                  <a:schemeClr val="bg1"/>
                </a:solidFill>
                <a:latin typeface="Bliss Pro Light" panose="02010006030000020004" pitchFamily="50" charset="0"/>
              </a:rPr>
              <a:t>Gunhill</a:t>
            </a:r>
          </a:p>
          <a:p>
            <a:r>
              <a:rPr lang="en-ZW" dirty="0">
                <a:solidFill>
                  <a:schemeClr val="bg1"/>
                </a:solidFill>
                <a:latin typeface="Bliss Pro Light" panose="02010006030000020004" pitchFamily="50" charset="0"/>
              </a:rPr>
              <a:t>P.O. Box 334</a:t>
            </a:r>
          </a:p>
          <a:p>
            <a:endParaRPr lang="en-ZW" dirty="0">
              <a:latin typeface="Bliss Pro Light" panose="02010006030000020004" pitchFamily="50" charset="0"/>
            </a:endParaRPr>
          </a:p>
          <a:p>
            <a:r>
              <a:rPr lang="en-ZW" dirty="0">
                <a:solidFill>
                  <a:schemeClr val="bg1"/>
                </a:solidFill>
                <a:latin typeface="Bliss Pro Light" panose="02010006030000020004" pitchFamily="50" charset="0"/>
              </a:rPr>
              <a:t>Phone: +263 242 745 242 / +263 242 754 246</a:t>
            </a:r>
          </a:p>
        </p:txBody>
      </p:sp>
      <p:sp>
        <p:nvSpPr>
          <p:cNvPr id="14" name="TextBox 13">
            <a:extLst>
              <a:ext uri="{FF2B5EF4-FFF2-40B4-BE49-F238E27FC236}">
                <a16:creationId xmlns:a16="http://schemas.microsoft.com/office/drawing/2014/main" id="{629CB6F7-A9D7-4330-96C8-603906AF77FC}"/>
              </a:ext>
            </a:extLst>
          </p:cNvPr>
          <p:cNvSpPr txBox="1"/>
          <p:nvPr/>
        </p:nvSpPr>
        <p:spPr>
          <a:xfrm>
            <a:off x="3965844" y="2217575"/>
            <a:ext cx="2490281" cy="1477328"/>
          </a:xfrm>
          <a:prstGeom prst="rect">
            <a:avLst/>
          </a:prstGeom>
          <a:noFill/>
        </p:spPr>
        <p:txBody>
          <a:bodyPr wrap="square" rtlCol="0">
            <a:spAutoFit/>
          </a:bodyPr>
          <a:lstStyle/>
          <a:p>
            <a:r>
              <a:rPr lang="en-ZW" b="1" dirty="0">
                <a:solidFill>
                  <a:schemeClr val="bg1"/>
                </a:solidFill>
                <a:latin typeface="Bliss Pro Light" panose="02010006030000020004" pitchFamily="50" charset="0"/>
              </a:rPr>
              <a:t>Pauline Mukamba</a:t>
            </a:r>
            <a:br>
              <a:rPr lang="en-ZW" dirty="0">
                <a:solidFill>
                  <a:schemeClr val="bg1"/>
                </a:solidFill>
                <a:latin typeface="Bliss Pro Light" panose="02010006030000020004" pitchFamily="50" charset="0"/>
              </a:rPr>
            </a:br>
            <a:r>
              <a:rPr lang="en-ZW" u="sng" dirty="0">
                <a:solidFill>
                  <a:srgbClr val="02A5E2"/>
                </a:solidFill>
                <a:latin typeface="Bliss Pro Light" panose="02010006030000020004" pitchFamily="50" charset="0"/>
                <a:hlinkClick r:id="rId2">
                  <a:extLst>
                    <a:ext uri="{A12FA001-AC4F-418D-AE19-62706E023703}">
                      <ahyp:hlinkClr xmlns:ahyp="http://schemas.microsoft.com/office/drawing/2018/hyperlinkcolor" val="tx"/>
                    </a:ext>
                  </a:extLst>
                </a:hlinkClick>
              </a:rPr>
              <a:t>pmukamba@bdo.co.zw</a:t>
            </a:r>
            <a:endParaRPr lang="en-ZW" dirty="0">
              <a:solidFill>
                <a:srgbClr val="02A5E2"/>
              </a:solidFill>
              <a:latin typeface="Bliss Pro Light" panose="02010006030000020004" pitchFamily="50" charset="0"/>
            </a:endParaRPr>
          </a:p>
          <a:p>
            <a:r>
              <a:rPr lang="en-ZW" b="1" dirty="0">
                <a:solidFill>
                  <a:schemeClr val="bg1"/>
                </a:solidFill>
                <a:latin typeface="Bliss Pro Light" panose="02010006030000020004" pitchFamily="50" charset="0"/>
              </a:rPr>
              <a:t>Maxwell Ngorima</a:t>
            </a:r>
            <a:br>
              <a:rPr lang="en-ZW" dirty="0">
                <a:solidFill>
                  <a:schemeClr val="bg1"/>
                </a:solidFill>
                <a:latin typeface="Bliss Pro Light" panose="02010006030000020004" pitchFamily="50" charset="0"/>
              </a:rPr>
            </a:br>
            <a:r>
              <a:rPr lang="en-ZW" u="sng" dirty="0">
                <a:solidFill>
                  <a:srgbClr val="02A5E2"/>
                </a:solidFill>
                <a:latin typeface="Bliss Pro Light" panose="02010006030000020004" pitchFamily="50" charset="0"/>
                <a:hlinkClick r:id="rId3">
                  <a:extLst>
                    <a:ext uri="{A12FA001-AC4F-418D-AE19-62706E023703}">
                      <ahyp:hlinkClr xmlns:ahyp="http://schemas.microsoft.com/office/drawing/2018/hyperlinkcolor" val="tx"/>
                    </a:ext>
                  </a:extLst>
                </a:hlinkClick>
              </a:rPr>
              <a:t>mngorima@bdo.co.zw</a:t>
            </a:r>
            <a:endParaRPr lang="en-ZW" u="sng" dirty="0">
              <a:solidFill>
                <a:srgbClr val="02A5E2"/>
              </a:solidFill>
              <a:latin typeface="Bliss Pro Light" panose="02010006030000020004" pitchFamily="50" charset="0"/>
            </a:endParaRPr>
          </a:p>
          <a:p>
            <a:endParaRPr lang="en-ZW" dirty="0"/>
          </a:p>
        </p:txBody>
      </p:sp>
    </p:spTree>
    <p:extLst>
      <p:ext uri="{BB962C8B-B14F-4D97-AF65-F5344CB8AC3E}">
        <p14:creationId xmlns:p14="http://schemas.microsoft.com/office/powerpoint/2010/main" val="15419895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6x9 Wide Screen Template">
  <a:themeElements>
    <a:clrScheme name="Custom 2">
      <a:dk1>
        <a:srgbClr val="404040"/>
      </a:dk1>
      <a:lt1>
        <a:srgbClr val="FFFFFF"/>
      </a:lt1>
      <a:dk2>
        <a:srgbClr val="ED1A3B"/>
      </a:dk2>
      <a:lt2>
        <a:srgbClr val="218F8B"/>
      </a:lt2>
      <a:accent1>
        <a:srgbClr val="02A5E2"/>
      </a:accent1>
      <a:accent2>
        <a:srgbClr val="DF8639"/>
      </a:accent2>
      <a:accent3>
        <a:srgbClr val="98002E"/>
      </a:accent3>
      <a:accent4>
        <a:srgbClr val="657C91"/>
      </a:accent4>
      <a:accent5>
        <a:srgbClr val="E7E7E7"/>
      </a:accent5>
      <a:accent6>
        <a:srgbClr val="FFFFFF"/>
      </a:accent6>
      <a:hlink>
        <a:srgbClr val="428BCA"/>
      </a:hlink>
      <a:folHlink>
        <a:srgbClr val="428BCA"/>
      </a:folHlink>
    </a:clrScheme>
    <a:fontScheme name="BDO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B009490_PowerPoint Template _FINAL_16x9.pptx" id="{E20D5E15-B2CE-4BA1-B36B-85BA50A3CEA0}" vid="{AC6BEAFD-1D87-49F6-B9DD-2BD7A9ACDD10}"/>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354</Words>
  <Application>Microsoft Office PowerPoint</Application>
  <PresentationFormat>A4 Paper (210x297 mm)</PresentationFormat>
  <Paragraphs>46</Paragraphs>
  <Slides>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Arial</vt:lpstr>
      <vt:lpstr>Bliss Pro Heavy</vt:lpstr>
      <vt:lpstr>Bliss Pro Light</vt:lpstr>
      <vt:lpstr>Calibri</vt:lpstr>
      <vt:lpstr>Calibri Light</vt:lpstr>
      <vt:lpstr>Trebuchet MS</vt:lpstr>
      <vt:lpstr>Wingdings 3</vt:lpstr>
      <vt:lpstr>Office Theme</vt:lpstr>
      <vt:lpstr>16x9 Wide Screen 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Nyaradzo Chiswo</dc:creator>
  <cp:lastModifiedBy>Nyaradzo Chiswo</cp:lastModifiedBy>
  <cp:revision>11</cp:revision>
  <dcterms:created xsi:type="dcterms:W3CDTF">2019-03-06T10:58:56Z</dcterms:created>
  <dcterms:modified xsi:type="dcterms:W3CDTF">2019-03-06T13:42:24Z</dcterms:modified>
</cp:coreProperties>
</file>